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27" r:id="rId2"/>
    <p:sldId id="410" r:id="rId3"/>
    <p:sldId id="411" r:id="rId4"/>
    <p:sldId id="394" r:id="rId5"/>
    <p:sldId id="415" r:id="rId6"/>
    <p:sldId id="406" r:id="rId7"/>
    <p:sldId id="404" r:id="rId8"/>
    <p:sldId id="407" r:id="rId9"/>
    <p:sldId id="402" r:id="rId10"/>
    <p:sldId id="412" r:id="rId11"/>
    <p:sldId id="413" r:id="rId12"/>
    <p:sldId id="364" r:id="rId13"/>
    <p:sldId id="366" r:id="rId14"/>
    <p:sldId id="414" r:id="rId15"/>
    <p:sldId id="416" r:id="rId16"/>
    <p:sldId id="397" r:id="rId17"/>
    <p:sldId id="400" r:id="rId18"/>
    <p:sldId id="359" r:id="rId19"/>
    <p:sldId id="401" r:id="rId20"/>
    <p:sldId id="425" r:id="rId21"/>
    <p:sldId id="426" r:id="rId22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D8E8"/>
    <a:srgbClr val="D0D8F4"/>
    <a:srgbClr val="E9EDF4"/>
    <a:srgbClr val="E0E0E0"/>
    <a:srgbClr val="195596"/>
    <a:srgbClr val="00ACC9"/>
    <a:srgbClr val="CDB389"/>
    <a:srgbClr val="2574B3"/>
    <a:srgbClr val="000066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840" autoAdjust="0"/>
  </p:normalViewPr>
  <p:slideViewPr>
    <p:cSldViewPr>
      <p:cViewPr>
        <p:scale>
          <a:sx n="100" d="100"/>
          <a:sy n="100" d="100"/>
        </p:scale>
        <p:origin x="-28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21E30-21E3-4CC3-8618-018B6E48B630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537DC-F3B9-4035-83FB-3E0456599C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2540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3DFDD-45E7-40AC-B66B-FCC585211420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A1AA5-3196-43C6-854F-1D89B029152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854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1AA5-3196-43C6-854F-1D89B029152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237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1AA5-3196-43C6-854F-1D89B029152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237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1AA5-3196-43C6-854F-1D89B029152F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1AA5-3196-43C6-854F-1D89B029152F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74A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chemeClr val="tx2">
                    <a:lumMod val="50000"/>
                  </a:schemeClr>
                </a:solidFill>
                <a:latin typeface="Montserrat Hairline" pitchFamily="50" charset="-94"/>
                <a:ea typeface="+mj-ea"/>
                <a:cs typeface="+mj-cs"/>
              </a:rPr>
              <a:t>TÜİK AĞUSTOS İHRACAT RAKAMLARI</a:t>
            </a:r>
          </a:p>
        </p:txBody>
      </p:sp>
      <p:sp>
        <p:nvSpPr>
          <p:cNvPr id="5" name="4 Dikdörtgen"/>
          <p:cNvSpPr/>
          <p:nvPr/>
        </p:nvSpPr>
        <p:spPr>
          <a:xfrm>
            <a:off x="7286644" y="6215082"/>
            <a:ext cx="851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7753380"/>
              </p:ext>
            </p:extLst>
          </p:nvPr>
        </p:nvGraphicFramePr>
        <p:xfrm>
          <a:off x="785786" y="1097038"/>
          <a:ext cx="7602637" cy="4924254"/>
        </p:xfrm>
        <a:graphic>
          <a:graphicData uri="http://schemas.openxmlformats.org/drawingml/2006/table">
            <a:tbl>
              <a:tblPr/>
              <a:tblGrid>
                <a:gridCol w="1248917"/>
                <a:gridCol w="251281"/>
                <a:gridCol w="2071702"/>
                <a:gridCol w="478103"/>
                <a:gridCol w="1624691"/>
                <a:gridCol w="1927943"/>
              </a:tblGrid>
              <a:tr h="39382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KAYSERİ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7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6460">
                <a:tc>
                  <a:txBody>
                    <a:bodyPr/>
                    <a:lstStyle/>
                    <a:p>
                      <a:pPr algn="l" fontAlgn="b"/>
                      <a:r>
                        <a:rPr lang="tr-TR" sz="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26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Önceki Aya Göre İhracat Değişim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Önceki Aya Göre İhracat Değişim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Ağustos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180.347.130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Ağustos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11.759.015.912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Temmuz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205.912.391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Temmuz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14.140.553.604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-12,42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-16,84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736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Geçen Yıl </a:t>
                      </a:r>
                      <a:r>
                        <a:rPr lang="tr-TR" sz="15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Ağustos Ayına </a:t>
                      </a:r>
                      <a:r>
                        <a:rPr lang="tr-TR" sz="15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Göre Değişim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Geçen Yıl </a:t>
                      </a:r>
                      <a:r>
                        <a:rPr lang="tr-TR" sz="15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Ağustos Ayına </a:t>
                      </a:r>
                      <a:r>
                        <a:rPr lang="tr-TR" sz="15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Göre Değişim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180.347.130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11.759.015.912</a:t>
                      </a:r>
                      <a:endParaRPr lang="tr-TR" sz="1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162.728.402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12.500.317.969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10,83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5,93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7660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Geçen Yıla Göre ilk 8 Aylık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Değişim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Geçen Yıla Göre ilk 8 Aylık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Değişim</a:t>
                      </a: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1.344.890.530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96.765.366.510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1.433.298.356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111.307.002.497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6,17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13,06</a:t>
                      </a:r>
                      <a:endParaRPr lang="tr-TR" sz="1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898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Serbest</a:t>
                      </a:r>
                      <a:r>
                        <a:rPr lang="tr-TR" sz="1500" b="1" i="0" u="none" strike="noStrike" kern="12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Bölgeden Yurtdışına İhracat</a:t>
                      </a:r>
                      <a:endParaRPr lang="tr-TR" sz="1500" b="1" i="0" u="none" strike="noStrike" kern="1200" dirty="0">
                        <a:solidFill>
                          <a:srgbClr val="FFFF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FFFF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Serbest</a:t>
                      </a:r>
                      <a:r>
                        <a:rPr lang="tr-TR" sz="1500" b="1" i="0" u="none" strike="noStrike" kern="12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Bölgeden Yurtdışına İhracat</a:t>
                      </a:r>
                      <a:endParaRPr lang="tr-TR" sz="1500" b="1" i="0" u="none" strike="noStrike" kern="1200" dirty="0">
                        <a:solidFill>
                          <a:srgbClr val="FFFF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730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r>
                        <a:rPr lang="tr-TR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İlk 8 ay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299.979.036</a:t>
                      </a:r>
                      <a:endParaRPr lang="tr-TR" sz="1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r>
                        <a:rPr lang="tr-TR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İlk 8 ay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4.795.538.820</a:t>
                      </a:r>
                      <a:endParaRPr lang="tr-TR" sz="1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143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8554128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55.129.457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54.177.017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-1,73%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50.548.178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51.353.761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1,59%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39.837.627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45.764.146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14,88%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11.014.831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9.508.717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-13,67%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8.386.206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9.386.816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11,93%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Şırnak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3.052.414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5.978.603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95,86%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3.783.022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3.985.804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5,36%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6.196.992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3.308.304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-46,61%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2.509.902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3.188.595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27,04%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Hatay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3.159.266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2.684.017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-15,04%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Konya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2.152.494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1.934.300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-10,14%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2.479.971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1.692.875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-31,74%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1.183.188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1.686.338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42,52%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Eskişehir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1.053.678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1.324.712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25,72%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Çanakkale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601.456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1.217.536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102,43%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5080478" y="6309320"/>
            <a:ext cx="2196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928662" y="142852"/>
            <a:ext cx="7643866" cy="972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1</a:t>
            </a:r>
            <a:r>
              <a:rPr lang="tr-TR" sz="2400" b="1" dirty="0">
                <a:solidFill>
                  <a:srgbClr val="195596"/>
                </a:solidFill>
                <a:latin typeface="Montserrat Hairline" pitchFamily="50" charset="-94"/>
              </a:rPr>
              <a:t>)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3610-Mobilya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241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42852"/>
            <a:ext cx="7643866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2) </a:t>
            </a:r>
            <a:r>
              <a:rPr lang="tr-TR" sz="2400" b="1" dirty="0">
                <a:solidFill>
                  <a:srgbClr val="195596"/>
                </a:solidFill>
                <a:latin typeface="Montserrat Hairline" pitchFamily="50" charset="-94"/>
              </a:rPr>
              <a:t>2930-Başka Yerde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Sınıflandırılmamış Ev Aletleri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1948781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357.345.153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346.493.837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-3,04%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17.140.126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21.592.495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25,98%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3.696.690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5.278.787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42,80%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Eskişehir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3.220.463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3.945.186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22,50%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3.378.313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3.673.616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8,74%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2.240.291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3.263.448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45,67%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2.540.371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2.488.632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-2,04%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4.074.938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1.888.542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-53,65%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1.662.120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1.856.055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11,67%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Sakarya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1.190.350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1.248.859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4,92%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Amasya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830.698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1.006.864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21,21%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Aydın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514.874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914.436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77,60%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402.158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851.350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111,70%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Konya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566.555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808.912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42,78%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349.752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452.763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29,45%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5 Dikdörtgen"/>
          <p:cNvSpPr/>
          <p:nvPr/>
        </p:nvSpPr>
        <p:spPr>
          <a:xfrm>
            <a:off x="5080478" y="6309320"/>
            <a:ext cx="2196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88640"/>
            <a:ext cx="7624466" cy="882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3) 3130- </a:t>
            </a:r>
            <a:r>
              <a:rPr lang="es-ES" sz="2400" b="1" dirty="0" smtClean="0">
                <a:solidFill>
                  <a:srgbClr val="195596"/>
                </a:solidFill>
                <a:latin typeface="Montserrat Hairline" pitchFamily="50" charset="-94"/>
              </a:rPr>
              <a:t>İzole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E</a:t>
            </a:r>
            <a:r>
              <a:rPr lang="es-ES" sz="2400" b="1" dirty="0" smtClean="0">
                <a:solidFill>
                  <a:srgbClr val="195596"/>
                </a:solidFill>
                <a:latin typeface="Montserrat Hairline" pitchFamily="50" charset="-94"/>
              </a:rPr>
              <a:t>dilmiş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T</a:t>
            </a:r>
            <a:r>
              <a:rPr lang="es-ES" sz="2400" b="1" dirty="0" smtClean="0">
                <a:solidFill>
                  <a:srgbClr val="195596"/>
                </a:solidFill>
                <a:latin typeface="Montserrat Hairline" pitchFamily="50" charset="-94"/>
              </a:rPr>
              <a:t>el ve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K</a:t>
            </a:r>
            <a:r>
              <a:rPr lang="es-ES" sz="2400" b="1" dirty="0" smtClean="0">
                <a:solidFill>
                  <a:srgbClr val="195596"/>
                </a:solidFill>
                <a:latin typeface="Montserrat Hairline" pitchFamily="50" charset="-94"/>
              </a:rPr>
              <a:t>ablolar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5001158"/>
              </p:ext>
            </p:extLst>
          </p:nvPr>
        </p:nvGraphicFramePr>
        <p:xfrm>
          <a:off x="971600" y="1081463"/>
          <a:ext cx="7560842" cy="4704991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56.210.361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44.173.843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-21,41%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30.635.378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34.664.712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13,15%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16.642.599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17.387.154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4,47%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17.134.093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15.133.458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-11,68%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12.821.669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13.258.003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3,40%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7.057.015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6.006.683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-14,88%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3.771.452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3.613.377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-4,19%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Samsun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2.640.662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2.908.489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10,14%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4.176.770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2.642.318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-36,74%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Eskişehir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1.361.721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1.555.115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14,20%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Mersin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230.456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687.068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198,13%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730.143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594.200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-18,62%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Mardin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104.625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451.113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331,17%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Diyarbakır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579.945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307.012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-47,06%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405.875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292.983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-27,81%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5 Dikdörtgen"/>
          <p:cNvSpPr/>
          <p:nvPr/>
        </p:nvSpPr>
        <p:spPr>
          <a:xfrm>
            <a:off x="5080478" y="6309320"/>
            <a:ext cx="2258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42852"/>
            <a:ext cx="764386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ctr"/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4) 2899-Başka yerde sınıflandırılmamış metal eşya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7426492"/>
              </p:ext>
            </p:extLst>
          </p:nvPr>
        </p:nvGraphicFramePr>
        <p:xfrm>
          <a:off x="971600" y="1124742"/>
          <a:ext cx="7560842" cy="4693760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101.234.437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101.643.601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0,40%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39.572.989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38.704.715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-2,19%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21.968.407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19.189.231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-12,65%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17.144.116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16.232.344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-5,32%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15.473.171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14.511.817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-6,21%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13.980.740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14.334.996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9.763.346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13.481.779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38,09%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Kahramanmaraş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10.005.790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11.484.061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14,77%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Konya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6.488.551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6.414.985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-1,13%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4.255.342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4.472.182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5,10%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Mersin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4.354.050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2.851.271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-34,51%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Eskişehir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3.019.328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2.324.311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-23,02%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9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Balıkesir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1.635.053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2.295.357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40,38%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Bilecik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2.763.743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2.189.256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-20,79%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1.670.749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2.156.182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29,05%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5 Dikdörtgen"/>
          <p:cNvSpPr/>
          <p:nvPr/>
        </p:nvSpPr>
        <p:spPr>
          <a:xfrm>
            <a:off x="5080478" y="6309320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42852"/>
            <a:ext cx="7643866" cy="954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300" b="1" dirty="0" smtClean="0">
                <a:solidFill>
                  <a:srgbClr val="195596"/>
                </a:solidFill>
                <a:latin typeface="Montserrat Hairline" pitchFamily="50" charset="-94"/>
              </a:rPr>
              <a:t>5) </a:t>
            </a:r>
            <a:r>
              <a:rPr lang="tr-TR" sz="2300" b="1" dirty="0">
                <a:solidFill>
                  <a:srgbClr val="195596"/>
                </a:solidFill>
                <a:latin typeface="Montserrat Hairline" pitchFamily="50" charset="-94"/>
              </a:rPr>
              <a:t>1711-</a:t>
            </a:r>
            <a:r>
              <a:rPr lang="nn-NO" sz="2300" b="1" dirty="0">
                <a:solidFill>
                  <a:srgbClr val="195596"/>
                </a:solidFill>
                <a:latin typeface="Montserrat Hairline" pitchFamily="50" charset="-94"/>
              </a:rPr>
              <a:t>Tekstil Elyafından İplik ve</a:t>
            </a:r>
            <a:r>
              <a:rPr lang="tr-TR" sz="2300" b="1" dirty="0">
                <a:solidFill>
                  <a:srgbClr val="195596"/>
                </a:solidFill>
                <a:latin typeface="Montserrat Hairline" pitchFamily="50" charset="-94"/>
              </a:rPr>
              <a:t> </a:t>
            </a:r>
            <a:r>
              <a:rPr lang="nn-NO" sz="2300" b="1" dirty="0">
                <a:solidFill>
                  <a:srgbClr val="195596"/>
                </a:solidFill>
                <a:latin typeface="Montserrat Hairline" pitchFamily="50" charset="-94"/>
              </a:rPr>
              <a:t>Dokunmuş </a:t>
            </a:r>
            <a:r>
              <a:rPr lang="tr-TR" sz="2300" b="1" dirty="0">
                <a:solidFill>
                  <a:srgbClr val="195596"/>
                </a:solidFill>
                <a:latin typeface="Montserrat Hairline" pitchFamily="50" charset="-94"/>
              </a:rPr>
              <a:t>T</a:t>
            </a:r>
            <a:r>
              <a:rPr lang="nn-NO" sz="2300" b="1" dirty="0">
                <a:solidFill>
                  <a:srgbClr val="195596"/>
                </a:solidFill>
                <a:latin typeface="Montserrat Hairline" pitchFamily="50" charset="-94"/>
              </a:rPr>
              <a:t>ekstil</a:t>
            </a:r>
            <a:endParaRPr lang="tr-TR" sz="2300" b="1" dirty="0">
              <a:solidFill>
                <a:srgbClr val="195596"/>
              </a:solidFill>
              <a:latin typeface="Montserrat Hairline" pitchFamily="50" charset="-94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0198994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94.934.957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87.535.645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-7,79%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56.091.465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53.060.815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-5,40%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57.576.268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47.820.313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-16,94%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Kahramanmaraş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18.381.881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15.656.739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-14,83%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16.072.837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14.175.793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-11,80%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9.741.479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13.422.354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37,79%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13.237.882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12.454.991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-5,91%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7.437.507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5.044.651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-32,17%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3.518.171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4.188.027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19,04%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Uşak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3.433.261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3.056.014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-10,99%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Osmaniye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1.154.996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1.515.876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31,25%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Isparta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757.199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1.258.244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66,17%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Aydın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1.144.852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1.118.551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-2,30%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Mardin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586.010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1.032.142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76,13%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Hatay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463.304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794.329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71,45%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5 Dikdörtgen"/>
          <p:cNvSpPr/>
          <p:nvPr/>
        </p:nvSpPr>
        <p:spPr>
          <a:xfrm>
            <a:off x="5080478" y="6309320"/>
            <a:ext cx="22813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42852"/>
            <a:ext cx="7643866" cy="953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6) 2720-</a:t>
            </a:r>
            <a:r>
              <a:rPr lang="nn-NO" sz="2400" b="1" dirty="0" smtClean="0">
                <a:solidFill>
                  <a:srgbClr val="195596"/>
                </a:solidFill>
                <a:latin typeface="Montserrat Hairline" pitchFamily="50" charset="-94"/>
              </a:rPr>
              <a:t>Demir-Çelik Dışındaki Ana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 M</a:t>
            </a:r>
            <a:r>
              <a:rPr lang="nn-NO" sz="2400" b="1" dirty="0" smtClean="0">
                <a:solidFill>
                  <a:srgbClr val="195596"/>
                </a:solidFill>
                <a:latin typeface="Montserrat Hairline" pitchFamily="50" charset="-94"/>
              </a:rPr>
              <a:t>etal Sanayi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2058618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549.918.715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427.172.667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-22,32%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37.513.361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35.154.616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-6,29%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17.459.955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19.250.352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10,25%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10.132.389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9.963.818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-1,66%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11.960.989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8.164.759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-31,74%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8.245.822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6.428.710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-22,04%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Çorum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4.658.322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6.348.573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36,28%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Kastamonu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16.618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5.636.591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33818,59%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11.162.597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4.934.534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-55,79%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Konya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5.296.462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3.400.901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-35,79%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5.312.766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3.345.671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-37,03%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2.415.311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2.528.981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4,71%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Kahramanmaraş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1.954.595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1.968.106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0,69%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1.609.616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1.914.770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18,96%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Eskişehir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1.253.745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1.365.829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8,94%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5004048" y="6156012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Montserrat Light" pitchFamily="50" charset="-94"/>
                <a:cs typeface="Leelawadee UI Semilight" pitchFamily="34" charset="-34"/>
              </a:rPr>
              <a:t>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Kaynak</a:t>
            </a:r>
            <a:r>
              <a:rPr lang="en-US" sz="1200" dirty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TÜİK –ISIC 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001450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62.780.068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45.195.228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-28,01%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44.703.087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40.472.889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-9,46%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6.281.367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7.704.890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22,66%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7.807.891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7.170.056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-8,17%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10.610.030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5.567.340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-47,53%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Mersin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2.932.098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3.586.846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22,33%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Sakarya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5.968.201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3.140.636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-47,38%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Antalya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4.576.221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3.057.948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-33,18%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457.501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2.514.170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449,54%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Kastamonu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15.826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1.784.828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11177,82%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1.286.315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1.743.233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35,52%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Konya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2.687.985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1.186.106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-55,87%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972.095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1.027.628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5,71%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Hatay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286.634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987.242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244,43%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2.686.774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933.334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-65,26%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928662" y="116632"/>
            <a:ext cx="7643866" cy="1026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7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) </a:t>
            </a:r>
            <a:r>
              <a:rPr lang="tr-TR" sz="2400" b="1" dirty="0">
                <a:solidFill>
                  <a:srgbClr val="195596"/>
                </a:solidFill>
                <a:latin typeface="Montserrat Hairline" pitchFamily="50" charset="-94"/>
              </a:rPr>
              <a:t>2811-</a:t>
            </a:r>
            <a:r>
              <a:rPr lang="nn-NO" sz="2400" b="1" dirty="0">
                <a:solidFill>
                  <a:srgbClr val="195596"/>
                </a:solidFill>
                <a:latin typeface="Montserrat Hairline" pitchFamily="50" charset="-94"/>
              </a:rPr>
              <a:t>Metal Yapı </a:t>
            </a:r>
            <a:r>
              <a:rPr lang="nn-NO" sz="2400" b="1" dirty="0" smtClean="0">
                <a:solidFill>
                  <a:srgbClr val="195596"/>
                </a:solidFill>
                <a:latin typeface="Montserrat Hairline" pitchFamily="50" charset="-94"/>
              </a:rPr>
              <a:t>Malzemeleri</a:t>
            </a:r>
            <a:endParaRPr lang="tr-TR" sz="1200" b="1" dirty="0">
              <a:solidFill>
                <a:srgbClr val="195596"/>
              </a:solidFill>
              <a:latin typeface="Montserrat Hairline" pitchFamily="50" charset="-94"/>
            </a:endParaRPr>
          </a:p>
        </p:txBody>
      </p:sp>
      <p:sp>
        <p:nvSpPr>
          <p:cNvPr id="7" name="5 Dikdörtgen"/>
          <p:cNvSpPr/>
          <p:nvPr/>
        </p:nvSpPr>
        <p:spPr>
          <a:xfrm>
            <a:off x="5080478" y="6248345"/>
            <a:ext cx="2258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42852"/>
            <a:ext cx="764386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>
                <a:solidFill>
                  <a:srgbClr val="195596"/>
                </a:solidFill>
                <a:latin typeface="Montserrat Hairline" pitchFamily="50" charset="-94"/>
              </a:rPr>
              <a:t>8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)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2520- Plastik Ürünleri</a:t>
            </a:r>
            <a:endParaRPr lang="tr-TR" sz="3000" b="1" dirty="0">
              <a:solidFill>
                <a:schemeClr val="tx2">
                  <a:lumMod val="50000"/>
                </a:schemeClr>
              </a:solidFill>
              <a:latin typeface="Montserrat Hairline" pitchFamily="50" charset="-94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0431948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179.044.333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188.775.180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5,43%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44.105.269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47.777.459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33.066.158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39.146.551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18,39%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24.641.509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26.033.167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5,65%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13.090.336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13.498.611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3,12%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9.946.275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12.869.248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29,39%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9.382.636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9.222.524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-1,71%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4.287.656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7.118.058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66,01%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Antalya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5.445.524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6.973.955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28,07%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Konya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5.229.759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6.963.570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33,15%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7.241.821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6.802.852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-6,06%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Eskişehir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5.781.251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6.743.706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16,65%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5.059.004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6.089.571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20,37%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Mersin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2.633.972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2.882.411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9,43%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Bolu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2.552.611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2.583.772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1,22%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5 Dikdörtgen"/>
          <p:cNvSpPr/>
          <p:nvPr/>
        </p:nvSpPr>
        <p:spPr>
          <a:xfrm>
            <a:off x="5080478" y="6309320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925545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214290"/>
            <a:ext cx="764386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9) </a:t>
            </a:r>
            <a:r>
              <a:rPr lang="tr-TR" sz="2400" b="1" dirty="0">
                <a:solidFill>
                  <a:srgbClr val="195596"/>
                </a:solidFill>
                <a:latin typeface="Montserrat Hairline" pitchFamily="50" charset="-94"/>
              </a:rPr>
              <a:t>2710-</a:t>
            </a:r>
            <a:r>
              <a:rPr lang="nn-NO" sz="2400" b="1" dirty="0">
                <a:solidFill>
                  <a:srgbClr val="195596"/>
                </a:solidFill>
                <a:latin typeface="Montserrat Hairline" pitchFamily="50" charset="-94"/>
              </a:rPr>
              <a:t>Demir-Çelik Ana </a:t>
            </a:r>
            <a:r>
              <a:rPr lang="nn-NO" sz="2400" b="1" dirty="0" smtClean="0">
                <a:solidFill>
                  <a:srgbClr val="195596"/>
                </a:solidFill>
                <a:latin typeface="Montserrat Hairline" pitchFamily="50" charset="-94"/>
              </a:rPr>
              <a:t>Sanayi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0847106"/>
              </p:ext>
            </p:extLst>
          </p:nvPr>
        </p:nvGraphicFramePr>
        <p:xfrm>
          <a:off x="971600" y="1124744"/>
          <a:ext cx="7560842" cy="4718227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481.295.909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388.158.151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-19,35%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Hatay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112.145.225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88.614.570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-20,98%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43.319.132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44.275.160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2,21%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Karabük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23.803.267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28.487.761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19,68%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Zonguldak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17.646.220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19.771.937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12,05%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29.160.762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17.758.386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-39,10%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8.431.088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15.440.126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83,13%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846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38.540.869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11.120.111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-71,15%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13.319.353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10.924.056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-17,98%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Şırnak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5.667.191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8.562.712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51,09%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13.782.117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8.244.575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-40,18%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8.779.789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6.912.719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-21,27%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Osmaniye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15.027.165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6.395.528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-57,44%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Antalya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7.013.612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5.361.331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-23,56%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Elazığ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757.045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3.358.853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343,68%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5 Dikdörtgen"/>
          <p:cNvSpPr/>
          <p:nvPr/>
        </p:nvSpPr>
        <p:spPr>
          <a:xfrm>
            <a:off x="5080478" y="6309320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664" y="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928662" y="188640"/>
            <a:ext cx="7643866" cy="954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10) 1730-Trikotaj (örme) ürünleri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cxnSp>
        <p:nvCxnSpPr>
          <p:cNvPr id="17" name="16 Düz Bağlayıcı"/>
          <p:cNvCxnSpPr/>
          <p:nvPr/>
        </p:nvCxnSpPr>
        <p:spPr>
          <a:xfrm flipV="1">
            <a:off x="4572000" y="11967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1092080"/>
              </p:ext>
            </p:extLst>
          </p:nvPr>
        </p:nvGraphicFramePr>
        <p:xfrm>
          <a:off x="971600" y="1124742"/>
          <a:ext cx="7560842" cy="4714416"/>
        </p:xfrm>
        <a:graphic>
          <a:graphicData uri="http://schemas.openxmlformats.org/drawingml/2006/table">
            <a:tbl>
              <a:tblPr/>
              <a:tblGrid>
                <a:gridCol w="477527"/>
                <a:gridCol w="2387634"/>
                <a:gridCol w="1432581"/>
                <a:gridCol w="1591756"/>
                <a:gridCol w="1671344"/>
              </a:tblGrid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SN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İLLER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Ağustos 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endParaRPr lang="tr-T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 Ağustos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DEĞ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 %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343.169.276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344.557.628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0,40%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Kahramanmaraş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18.389.435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22.696.580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23,42%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20.894.447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21.659.996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3,66%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Tekirdağ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9.301.683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9.628.949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3,52%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11.887.931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9.512.628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-19,98%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5.883.818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7.911.436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34,46%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6.091.315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6.889.957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13,11%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7.746.489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5.796.701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-25,17%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Düzce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2.214.865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Adıyaman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1.004.259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1.440.918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43,48%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Malatya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571.089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1.077.738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88,72%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Mardin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515.567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1.014.353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96,75%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Şırnak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44.854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567.392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1164,98%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908.920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505.895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-44,34%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465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Adana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149.961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397.660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165,18%</a:t>
                      </a:r>
                    </a:p>
                  </a:txBody>
                  <a:tcPr marL="9525" marR="144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5 Dikdörtgen"/>
          <p:cNvSpPr/>
          <p:nvPr/>
        </p:nvSpPr>
        <p:spPr>
          <a:xfrm>
            <a:off x="5080478" y="6309320"/>
            <a:ext cx="22813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3178171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3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467544" y="269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AĞUSTOS İLK 10 SEKTÖR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3506331"/>
              </p:ext>
            </p:extLst>
          </p:nvPr>
        </p:nvGraphicFramePr>
        <p:xfrm>
          <a:off x="755574" y="1268760"/>
          <a:ext cx="7776866" cy="5022759"/>
        </p:xfrm>
        <a:graphic>
          <a:graphicData uri="http://schemas.openxmlformats.org/drawingml/2006/table">
            <a:tbl>
              <a:tblPr/>
              <a:tblGrid>
                <a:gridCol w="288034"/>
                <a:gridCol w="648072"/>
                <a:gridCol w="3600400"/>
                <a:gridCol w="1152128"/>
                <a:gridCol w="1152128"/>
                <a:gridCol w="936104"/>
              </a:tblGrid>
              <a:tr h="5218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</a:p>
                  </a:txBody>
                  <a:tcPr marL="9369" marR="9369" marT="936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SIC. REV.3 </a:t>
                      </a:r>
                    </a:p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tr-TR" sz="1200" b="1" i="0" u="none" strike="noStrike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Digit</a:t>
                      </a:r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SEKTÖR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Ü</a:t>
                      </a:r>
                      <a:endParaRPr lang="tr-TR" sz="1400" b="1" i="0" u="none" strike="noStrike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Değişim %</a:t>
                      </a: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3610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Mobilya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39.837.627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45.764.146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14,88%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2930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Başka yerde sınıflandırılmamış ev aletleri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17.140.126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21.592.495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25,98%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5558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3130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İzole edilmiş tel ve kablolar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17.134.093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15.133.458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-11,68%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2899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Başka yerde sınıflandırılmamış metal eşya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9.763.346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13.481.779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38,09%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1711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Tekstil elyafınından iplik ve dokunmuş tekstil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9.741.479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13.422.354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37,79%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2720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Demir-çelik dışındaki ana metal sanayi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10.132.389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9.963.818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-1,66%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2811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Metal yapı malzemeleri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6.281.367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7.704.890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22,66%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2520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Plastik ürünleri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4.287.656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7.118.058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66,01%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2710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Demir-çelik ana sanayi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8.779.789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6.912.719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-21,27%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1730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Trikotaj (örme) ürünleri</a:t>
                      </a:r>
                    </a:p>
                  </a:txBody>
                  <a:tcPr marL="9525" marR="144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6.091.315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6.889.957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13,11%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7269784" y="6381328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3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46754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25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2020 Ağustos Serbest </a:t>
            </a:r>
            <a:r>
              <a:rPr lang="tr-TR" sz="2500" b="1" dirty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Bölgeler </a:t>
            </a:r>
            <a:r>
              <a:rPr lang="tr-TR" sz="25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İhracat Sıralaması </a:t>
            </a:r>
            <a:endParaRPr lang="tr-TR" sz="2500" b="1" dirty="0">
              <a:solidFill>
                <a:srgbClr val="195596"/>
              </a:solidFill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2140290"/>
              </p:ext>
            </p:extLst>
          </p:nvPr>
        </p:nvGraphicFramePr>
        <p:xfrm>
          <a:off x="1142976" y="785794"/>
          <a:ext cx="7272808" cy="5760648"/>
        </p:xfrm>
        <a:graphic>
          <a:graphicData uri="http://schemas.openxmlformats.org/drawingml/2006/table">
            <a:tbl>
              <a:tblPr/>
              <a:tblGrid>
                <a:gridCol w="564878"/>
                <a:gridCol w="6707930"/>
              </a:tblGrid>
              <a:tr h="2346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No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Serbest</a:t>
                      </a:r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Bölge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EGE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MERSİN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SERBEST BÖLGESI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 ENDÜSTRİ VE TİCARET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KAYSERI SERBEST BÖLGESİ </a:t>
                      </a:r>
                      <a:r>
                        <a:rPr lang="tr-TR" sz="1400" b="0" i="1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Bölgeden Yurtdışına İhracat 38.180.570$</a:t>
                      </a:r>
                      <a:endParaRPr lang="tr-TR" sz="1400" b="0" i="1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 TRAKYA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ANTALYA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ADANA YUMURTALIK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 İHTİSAS (AHL)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SAMSUN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GAZIANTEP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DENIZLI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TÜBITAK MARMARA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RIZE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TRABZON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6429388" y="6072206"/>
            <a:ext cx="1928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0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000" dirty="0" smtClean="0">
                <a:latin typeface="Montserrat Light" pitchFamily="50" charset="-94"/>
                <a:cs typeface="Leelawadee UI Semilight" pitchFamily="34" charset="-34"/>
              </a:rPr>
              <a:t>Serbest Bölgeler ve Yurtdışı Yatırım  Hizmetleri  Genel Müdürlüğü</a:t>
            </a:r>
            <a:endParaRPr lang="tr-TR" sz="1000" dirty="0"/>
          </a:p>
        </p:txBody>
      </p:sp>
    </p:spTree>
    <p:extLst>
      <p:ext uri="{BB962C8B-B14F-4D97-AF65-F5344CB8AC3E}">
        <p14:creationId xmlns="" xmlns:p14="http://schemas.microsoft.com/office/powerpoint/2010/main" val="2487803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3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46754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2020 Ocak –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</a:rPr>
              <a:t>Ağustos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Serbest </a:t>
            </a:r>
            <a:r>
              <a:rPr lang="tr-TR" sz="2400" b="1" dirty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Bölgeler </a:t>
            </a:r>
            <a:r>
              <a:rPr lang="tr-TR" sz="24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İhracat Sıralaması </a:t>
            </a:r>
            <a:endParaRPr lang="tr-TR" sz="2400" b="1" dirty="0">
              <a:solidFill>
                <a:srgbClr val="195596"/>
              </a:solidFill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6345215"/>
              </p:ext>
            </p:extLst>
          </p:nvPr>
        </p:nvGraphicFramePr>
        <p:xfrm>
          <a:off x="1142976" y="785794"/>
          <a:ext cx="7272808" cy="5760648"/>
        </p:xfrm>
        <a:graphic>
          <a:graphicData uri="http://schemas.openxmlformats.org/drawingml/2006/table">
            <a:tbl>
              <a:tblPr/>
              <a:tblGrid>
                <a:gridCol w="564878"/>
                <a:gridCol w="6707930"/>
              </a:tblGrid>
              <a:tr h="2346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No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Serbest</a:t>
                      </a:r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Bölge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EGE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MERSİN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SERBEST BÖLGESI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 ENDÜSTRİ VE TİCARET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KAYSERI SERBEST BÖLGESİ </a:t>
                      </a:r>
                      <a:r>
                        <a:rPr lang="tr-TR" sz="1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Bölgeden Yurtdışına İhracat 299.979.036 $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 TRAKYA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ANTALYA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 İHTİSAS (AHL)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ADANA YUMURTALIK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TÜBITAK MARMARA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SAMSUN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GAZIANTEP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DENIZLI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TRABZON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RIZE SERBEST BÖLGESİ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6429388" y="6072206"/>
            <a:ext cx="1928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0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000" dirty="0" smtClean="0">
                <a:latin typeface="Montserrat Light" pitchFamily="50" charset="-94"/>
                <a:cs typeface="Leelawadee UI Semilight" pitchFamily="34" charset="-34"/>
              </a:rPr>
              <a:t>Serbest Bölgeler ve Yurtdışı Yatırım  Hizmetleri  Genel Müdürlüğü</a:t>
            </a:r>
            <a:endParaRPr lang="tr-TR" sz="1000" dirty="0"/>
          </a:p>
        </p:txBody>
      </p:sp>
    </p:spTree>
    <p:extLst>
      <p:ext uri="{BB962C8B-B14F-4D97-AF65-F5344CB8AC3E}">
        <p14:creationId xmlns="" xmlns:p14="http://schemas.microsoft.com/office/powerpoint/2010/main" val="1723159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3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467544" y="269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Ocak – Ağustos İlk 10 Sektör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5303163"/>
              </p:ext>
            </p:extLst>
          </p:nvPr>
        </p:nvGraphicFramePr>
        <p:xfrm>
          <a:off x="755574" y="1268760"/>
          <a:ext cx="7776866" cy="5016784"/>
        </p:xfrm>
        <a:graphic>
          <a:graphicData uri="http://schemas.openxmlformats.org/drawingml/2006/table">
            <a:tbl>
              <a:tblPr/>
              <a:tblGrid>
                <a:gridCol w="288034"/>
                <a:gridCol w="648072"/>
                <a:gridCol w="3600400"/>
                <a:gridCol w="1152128"/>
                <a:gridCol w="1128188"/>
                <a:gridCol w="960044"/>
              </a:tblGrid>
              <a:tr h="5218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</a:p>
                  </a:txBody>
                  <a:tcPr marL="9369" marR="9369" marT="936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SIC. REV.3 </a:t>
                      </a:r>
                    </a:p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tr-TR" sz="1200" b="1" i="0" u="none" strike="noStrike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Digit</a:t>
                      </a:r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SEKTÖR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Ü</a:t>
                      </a:r>
                      <a:endParaRPr lang="tr-TR" sz="1400" b="1" i="0" u="none" strike="noStrike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Değişim %</a:t>
                      </a: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3610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Mobilya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339.655.016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320.528.703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-5,63%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2930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Başka yerde sınıflandırılmamış ev aletleri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163.184.082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161.772.381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-0,87%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5558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3130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İzole edilmiş tel ve kablolar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121.830.175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115.994.997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-4,79%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2899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Başka yerde sınıflandırılmamış metal eşya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99.455.317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103.395.202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3,96%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1711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Tekstil elyafınından iplik ve dokunmuş tekstil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111.441.711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89.285.993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-19,88%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2720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Demir-çelik dışındaki ana metal sanayi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94.127.032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74.247.738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-21,12%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Metal yapı malzemeleri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60.986.704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57.129.145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-6,33%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2520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Plastik ürünleri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37.247.893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53.200.314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42,83%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Demir-çelik ana sanayi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71.196.025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53.129.224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-25,38%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369" marR="9369" marT="93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1730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Trikotaj (örme) ürünleri</a:t>
                      </a:r>
                    </a:p>
                  </a:txBody>
                  <a:tcPr marL="9525" marR="720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48.520.108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43.276.237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-10,81%</a:t>
                      </a:r>
                    </a:p>
                  </a:txBody>
                  <a:tcPr marL="9525" marR="72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7269784" y="6381328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2527630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</a:rPr>
              <a:t>Ocak – Ağustos dönemi</a:t>
            </a:r>
            <a:b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</a:rPr>
            </a:br>
            <a: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</a:rPr>
              <a:t>2019-2020 İller Arası Sıralama</a:t>
            </a:r>
            <a:endParaRPr lang="tr-TR" sz="3000" b="1" dirty="0" smtClean="0">
              <a:solidFill>
                <a:schemeClr val="tx2">
                  <a:lumMod val="50000"/>
                </a:schemeClr>
              </a:solidFill>
              <a:latin typeface="Montserrat Hairline" pitchFamily="50" charset="-94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7269784" y="6525344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  <p:graphicFrame>
        <p:nvGraphicFramePr>
          <p:cNvPr id="7" name="İçerik Yer Tutucusu 4">
            <a:extLst>
              <a:ext uri="{FF2B5EF4-FFF2-40B4-BE49-F238E27FC236}">
                <a16:creationId xmlns:a16="http://schemas.microsoft.com/office/drawing/2014/main" xmlns="" id="{91B3E3C2-359F-428A-A949-9F8488F63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0349239"/>
              </p:ext>
            </p:extLst>
          </p:nvPr>
        </p:nvGraphicFramePr>
        <p:xfrm>
          <a:off x="642909" y="1079387"/>
          <a:ext cx="8101648" cy="4983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113">
                  <a:extLst>
                    <a:ext uri="{9D8B030D-6E8A-4147-A177-3AD203B41FA5}">
                      <a16:colId xmlns:a16="http://schemas.microsoft.com/office/drawing/2014/main" xmlns="" val="409723015"/>
                    </a:ext>
                  </a:extLst>
                </a:gridCol>
                <a:gridCol w="1665866">
                  <a:extLst>
                    <a:ext uri="{9D8B030D-6E8A-4147-A177-3AD203B41FA5}">
                      <a16:colId xmlns:a16="http://schemas.microsoft.com/office/drawing/2014/main" xmlns="" val="38030443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718703652"/>
                    </a:ext>
                  </a:extLst>
                </a:gridCol>
                <a:gridCol w="144016"/>
                <a:gridCol w="1224136">
                  <a:extLst>
                    <a:ext uri="{9D8B030D-6E8A-4147-A177-3AD203B41FA5}">
                      <a16:colId xmlns:a16="http://schemas.microsoft.com/office/drawing/2014/main" xmlns="" val="28071718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382402237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165907410"/>
                    </a:ext>
                  </a:extLst>
                </a:gridCol>
                <a:gridCol w="144016"/>
                <a:gridCol w="860189">
                  <a:extLst>
                    <a:ext uri="{9D8B030D-6E8A-4147-A177-3AD203B41FA5}">
                      <a16:colId xmlns:a16="http://schemas.microsoft.com/office/drawing/2014/main" xmlns="" val="2505886043"/>
                    </a:ext>
                  </a:extLst>
                </a:gridCol>
              </a:tblGrid>
              <a:tr h="6845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İLLER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Ocak-Ağustos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İller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Sıra No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İLLER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Ocak-Ağustos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İller 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Sıra No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Değişim 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5979580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İstanbul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55.861.513.464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47.962.173.782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-14,14%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344161739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İzmir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6.578.531.465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İzmir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6.165.677.867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-6,28%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1022920672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Bursa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6.864.713.827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Bursa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5.284.794.025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-23,02%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574845966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Ankara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5.245.105.854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Ankara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4.878.743.602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-6,98%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3099421746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Kocaeli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6.565.443.608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Kocaeli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4.787.665.440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-27,08%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505375046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Gaziantep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4.785.970.818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Gaziantep</a:t>
                      </a:r>
                    </a:p>
                  </a:txBody>
                  <a:tcPr marL="9525" marR="14400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4.696.017.897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-1,88%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1056063376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Sakarya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3.405.858.179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Sakarya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2.500.173.349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-26,59%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3204164716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Denizli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1.948.426.470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Denizli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1.713.261.650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-12,07%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3280052503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Hatay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1.822.181.901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Hatay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1.497.451.991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-17,82%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xmlns="" val="3631765000"/>
                  </a:ext>
                </a:extLst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Manisa</a:t>
                      </a:r>
                    </a:p>
                  </a:txBody>
                  <a:tcPr marL="9525" marR="14400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1.597.689.642</a:t>
                      </a:r>
                    </a:p>
                  </a:txBody>
                  <a:tcPr marL="9525" marR="14400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Manisa</a:t>
                      </a:r>
                    </a:p>
                  </a:txBody>
                  <a:tcPr marL="9525" marR="14400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1.408.262.910</a:t>
                      </a:r>
                    </a:p>
                  </a:txBody>
                  <a:tcPr marL="9525" marR="14400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3600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-11,86%</a:t>
                      </a:r>
                    </a:p>
                  </a:txBody>
                  <a:tcPr marL="9525" marR="108000" marT="9525" marB="0" anchor="ctr">
                    <a:solidFill>
                      <a:srgbClr val="E9EDF4"/>
                    </a:solidFill>
                  </a:tcPr>
                </a:tc>
              </a:tr>
              <a:tr h="39078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Kayseri</a:t>
                      </a:r>
                    </a:p>
                  </a:txBody>
                  <a:tcPr marL="9525" marR="1440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1.433.298.356</a:t>
                      </a:r>
                    </a:p>
                  </a:txBody>
                  <a:tcPr marL="9525" marR="1440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Kayseri</a:t>
                      </a:r>
                    </a:p>
                  </a:txBody>
                  <a:tcPr marL="9525" marR="1440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1.344.890.530</a:t>
                      </a:r>
                    </a:p>
                  </a:txBody>
                  <a:tcPr marL="9525" marR="1440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360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-6,17%</a:t>
                      </a:r>
                    </a:p>
                  </a:txBody>
                  <a:tcPr marL="9525" marR="108000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chemeClr val="accent5">
                    <a:lumMod val="50000"/>
                  </a:schemeClr>
                </a:solidFill>
                <a:latin typeface="Montserrat Hairline" pitchFamily="50" charset="-94"/>
                <a:ea typeface="+mj-ea"/>
                <a:cs typeface="+mj-cs"/>
              </a:rPr>
              <a:t>AĞUSTOS İHRACAT İLK 10 ÜLKE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0990862"/>
              </p:ext>
            </p:extLst>
          </p:nvPr>
        </p:nvGraphicFramePr>
        <p:xfrm>
          <a:off x="827584" y="1124744"/>
          <a:ext cx="7344816" cy="4824538"/>
        </p:xfrm>
        <a:graphic>
          <a:graphicData uri="http://schemas.openxmlformats.org/drawingml/2006/table">
            <a:tbl>
              <a:tblPr/>
              <a:tblGrid>
                <a:gridCol w="360040"/>
                <a:gridCol w="2676759"/>
                <a:gridCol w="1483088"/>
                <a:gridCol w="1510545"/>
                <a:gridCol w="1314384"/>
              </a:tblGrid>
              <a:tr h="4749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</a:p>
                  </a:txBody>
                  <a:tcPr marL="9369" marR="9369" marT="936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Değişim %</a:t>
                      </a: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18.744.071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18.027.216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-3,82%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9.048.313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13.986.408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54,57%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ABD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8.863.153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12.349.095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39,33%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İtalya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7.709.001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8.175.920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6,06%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Birleşik Krallık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5.869.194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7.552.206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28,68%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İsrail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7.633.079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7.332.338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-3,94%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Suudi Arabistan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3.072.381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6.348.253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106,62%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Fransa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3.504.211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4.906.316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40,01%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Belçika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3.192.251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4.490.885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40,68%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Romanya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4.455.971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4.206.729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-5,59%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7269784" y="6248345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chemeClr val="accent5">
                    <a:lumMod val="50000"/>
                  </a:schemeClr>
                </a:solidFill>
                <a:latin typeface="Montserrat Hairline" pitchFamily="50" charset="-94"/>
                <a:ea typeface="+mj-ea"/>
                <a:cs typeface="+mj-cs"/>
              </a:rPr>
              <a:t>Ocak – Ağustos İhracat İlk 10 Ülke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0181210"/>
              </p:ext>
            </p:extLst>
          </p:nvPr>
        </p:nvGraphicFramePr>
        <p:xfrm>
          <a:off x="827584" y="1124744"/>
          <a:ext cx="7344816" cy="4824538"/>
        </p:xfrm>
        <a:graphic>
          <a:graphicData uri="http://schemas.openxmlformats.org/drawingml/2006/table">
            <a:tbl>
              <a:tblPr/>
              <a:tblGrid>
                <a:gridCol w="360040"/>
                <a:gridCol w="2676759"/>
                <a:gridCol w="1493435"/>
                <a:gridCol w="1518438"/>
                <a:gridCol w="1296144"/>
              </a:tblGrid>
              <a:tr h="4749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</a:p>
                  </a:txBody>
                  <a:tcPr marL="9369" marR="9369" marT="936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tr-TR" sz="1400" b="1" i="1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Değişim %</a:t>
                      </a: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164.269.259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139.048.956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-15,35%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86.858.352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107.010.146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23,20%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ABD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63.312.738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69.031.282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9,03%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İtalya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79.110.395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65.169.343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-17,62%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Birleşik Krallık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50.703.447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54.021.469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6,54%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İsrail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50.637.213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53.588.455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5,83%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Suudi Arabistan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32.909.944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39.787.410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20,90%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Fransa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34.316.862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31.833.202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-7,24%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Cezayir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30.755.272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31.035.247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0,91%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Fas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38.241.010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30.923.086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-19,14%</a:t>
                      </a:r>
                    </a:p>
                  </a:txBody>
                  <a:tcPr marL="9525" marR="144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7269784" y="6248345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676870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714348" y="214290"/>
            <a:ext cx="7715304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chemeClr val="accent4">
                    <a:lumMod val="50000"/>
                  </a:schemeClr>
                </a:solidFill>
                <a:latin typeface="Montserrat Hairline" pitchFamily="50" charset="-94"/>
                <a:ea typeface="+mj-ea"/>
                <a:cs typeface="+mj-cs"/>
              </a:rPr>
              <a:t>AĞUSTOS ÜLKE GRUPLARINA İHRACAT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471478"/>
              </p:ext>
            </p:extLst>
          </p:nvPr>
        </p:nvGraphicFramePr>
        <p:xfrm>
          <a:off x="755576" y="1196750"/>
          <a:ext cx="7704859" cy="4824538"/>
        </p:xfrm>
        <a:graphic>
          <a:graphicData uri="http://schemas.openxmlformats.org/drawingml/2006/table">
            <a:tbl>
              <a:tblPr/>
              <a:tblGrid>
                <a:gridCol w="395655"/>
                <a:gridCol w="4092613"/>
                <a:gridCol w="1607942"/>
                <a:gridCol w="1608649"/>
              </a:tblGrid>
              <a:tr h="4749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İhracat 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endParaRPr lang="tr-TR" sz="1400" b="1" i="1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Payı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AVRUPA ÜLKELERİ 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71.188.891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39,47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ORTADOĞU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39.225.437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21,75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AFRİKA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22.344.769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12,39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KUZEY AMERİKA  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14.255.530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7,90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SERBEST BÖLGELER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11.248.866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6,24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BAĞIMSIZ DEVLETLER TOPLULUĞU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11.091.512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6,15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GÜNEY VE ORTA AMERİKA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4.688.133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2,60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ASYA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3.468.905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UZAKDOĞU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2.480.842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1,38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OKYANUSYA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354.245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7269784" y="6248345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1566775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467544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chemeClr val="accent4">
                    <a:lumMod val="50000"/>
                  </a:schemeClr>
                </a:solidFill>
                <a:latin typeface="Montserrat Hairline" pitchFamily="50" charset="-94"/>
                <a:ea typeface="+mj-ea"/>
                <a:cs typeface="+mj-cs"/>
              </a:rPr>
              <a:t>Ocak – Ağustos Ülke Gruplarına İhracat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9433393"/>
              </p:ext>
            </p:extLst>
          </p:nvPr>
        </p:nvGraphicFramePr>
        <p:xfrm>
          <a:off x="755576" y="1196750"/>
          <a:ext cx="7704859" cy="4824538"/>
        </p:xfrm>
        <a:graphic>
          <a:graphicData uri="http://schemas.openxmlformats.org/drawingml/2006/table">
            <a:tbl>
              <a:tblPr/>
              <a:tblGrid>
                <a:gridCol w="395655"/>
                <a:gridCol w="4092613"/>
                <a:gridCol w="1607942"/>
                <a:gridCol w="1608649"/>
              </a:tblGrid>
              <a:tr h="4749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İhracat 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endParaRPr lang="tr-TR" sz="1400" b="1" i="1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Payı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AVRUPA ÜLKELERİ 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529.217.032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39,35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ORTADOĞU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300.223.928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22,32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AFRİKA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194.754.045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14,48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SERBEST BÖLGELER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90.860.151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6,76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KUZEY AMERİKA  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84.595.616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6,29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BAĞIMSIZ DEVLETLER TOPLULUĞU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72.865.349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5,42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ASYA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26.813.729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1,99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GÜNEY VE ORTA AMERİKA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24.993.933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1,86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UZAKDOĞU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17.767.937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1,32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OKYANUSYA ÜLKELERİ 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2.798.810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0,21</a:t>
                      </a:r>
                    </a:p>
                  </a:txBody>
                  <a:tcPr marL="9525" marR="216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7269784" y="6248345"/>
            <a:ext cx="120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TÜİK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2781004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goksen\Desktop\g12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2176" y="32590"/>
            <a:ext cx="9120336" cy="6858000"/>
          </a:xfrm>
          <a:prstGeom prst="rect">
            <a:avLst/>
          </a:prstGeom>
          <a:noFill/>
        </p:spPr>
      </p:pic>
      <p:sp>
        <p:nvSpPr>
          <p:cNvPr id="9" name="1 Başlık"/>
          <p:cNvSpPr txBox="1">
            <a:spLocks/>
          </p:cNvSpPr>
          <p:nvPr/>
        </p:nvSpPr>
        <p:spPr>
          <a:xfrm>
            <a:off x="467544" y="4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En Çok İhracat Yapılan </a:t>
            </a:r>
          </a:p>
          <a:p>
            <a:pPr algn="ctr">
              <a:spcBef>
                <a:spcPct val="0"/>
              </a:spcBef>
            </a:pPr>
            <a:r>
              <a:rPr lang="tr-TR" sz="3000" b="1" dirty="0" smtClean="0">
                <a:solidFill>
                  <a:srgbClr val="195596"/>
                </a:solidFill>
                <a:latin typeface="Montserrat Hairline" pitchFamily="50" charset="-94"/>
                <a:ea typeface="+mj-ea"/>
                <a:cs typeface="+mj-cs"/>
              </a:rPr>
              <a:t>İlk 10 Sektörde İller Arası Sıralama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tserrat Hairline" pitchFamily="50" charset="-94"/>
              <a:ea typeface="+mj-ea"/>
              <a:cs typeface="+mj-cs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439708"/>
              </p:ext>
            </p:extLst>
          </p:nvPr>
        </p:nvGraphicFramePr>
        <p:xfrm>
          <a:off x="611560" y="1484784"/>
          <a:ext cx="7920880" cy="4721270"/>
        </p:xfrm>
        <a:graphic>
          <a:graphicData uri="http://schemas.openxmlformats.org/drawingml/2006/table">
            <a:tbl>
              <a:tblPr/>
              <a:tblGrid>
                <a:gridCol w="352705"/>
                <a:gridCol w="917036"/>
                <a:gridCol w="4130859"/>
                <a:gridCol w="877567"/>
                <a:gridCol w="778617"/>
                <a:gridCol w="864096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tr-TR" sz="14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ISIC. REV.3 </a:t>
                      </a:r>
                    </a:p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tr-TR" sz="1200" b="1" i="0" u="none" strike="noStrike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Digit</a:t>
                      </a:r>
                      <a:r>
                        <a:rPr lang="tr-TR" sz="12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Sektör İhracatı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Sıra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Sıra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r>
                        <a:rPr lang="tr-TR" sz="1400" b="1" i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ilk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 ay</a:t>
                      </a:r>
                      <a:endParaRPr lang="tr-TR" sz="1400" b="1" i="0" u="none" strike="noStrike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5596"/>
                    </a:solidFill>
                  </a:tcPr>
                </a:tc>
              </a:tr>
              <a:tr h="4832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3610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Mobilya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2930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Başka yerde sınıflandırılmamış ev aletleri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3130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İzole edilmiş tel ve kablolar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2899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Başka yerde sınıflandırılmamış metal eşya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1711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Tekstil elyafınından iplik ve dokunmuş tekstil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2720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Demir-çelik dışındaki ana metal sanayi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2811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Metal yapı malzemeleri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2520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Plastik ürünleri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90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2710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Demir-çelik ana sanayi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1730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Trikotaj (örme) ürünleri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70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034" marR="7034" marT="5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5 Dikdörtgen"/>
          <p:cNvSpPr/>
          <p:nvPr/>
        </p:nvSpPr>
        <p:spPr>
          <a:xfrm>
            <a:off x="5385347" y="6453336"/>
            <a:ext cx="22829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Kaynak</a:t>
            </a:r>
            <a:r>
              <a:rPr lang="en-US" sz="1200" dirty="0" smtClean="0">
                <a:latin typeface="Montserrat Light" pitchFamily="50" charset="-94"/>
                <a:cs typeface="Leelawadee UI Semilight" pitchFamily="34" charset="-34"/>
              </a:rPr>
              <a:t>: </a:t>
            </a:r>
            <a:r>
              <a:rPr lang="tr-TR" sz="1200" dirty="0" smtClean="0">
                <a:latin typeface="Montserrat Light" pitchFamily="50" charset="-94"/>
                <a:cs typeface="Leelawadee UI Semilight" pitchFamily="34" charset="-34"/>
              </a:rPr>
              <a:t>  TÜİK –ISIC 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Rev3-Düzey4(4 </a:t>
            </a:r>
            <a:r>
              <a:rPr lang="tr-TR" sz="1200" dirty="0" err="1">
                <a:latin typeface="Montserrat Light" pitchFamily="50" charset="-94"/>
                <a:cs typeface="Leelawadee UI Semilight" pitchFamily="34" charset="-34"/>
              </a:rPr>
              <a:t>digit</a:t>
            </a:r>
            <a:r>
              <a:rPr lang="tr-TR" sz="1200" dirty="0">
                <a:latin typeface="Montserrat Light" pitchFamily="50" charset="-94"/>
                <a:cs typeface="Leelawadee UI Semilight" pitchFamily="34" charset="-34"/>
              </a:rPr>
              <a:t>)</a:t>
            </a:r>
            <a:endParaRPr lang="tr-TR" sz="1200" dirty="0"/>
          </a:p>
        </p:txBody>
      </p:sp>
    </p:spTree>
    <p:extLst>
      <p:ext uri="{BB962C8B-B14F-4D97-AF65-F5344CB8AC3E}">
        <p14:creationId xmlns="" xmlns:p14="http://schemas.microsoft.com/office/powerpoint/2010/main" val="418699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11553</TotalTime>
  <Words>2566</Words>
  <Application>Microsoft Office PowerPoint</Application>
  <PresentationFormat>Ekran Gösterisi (4:3)</PresentationFormat>
  <Paragraphs>1500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tgoksen</dc:creator>
  <cp:lastModifiedBy>yyilmaz</cp:lastModifiedBy>
  <cp:revision>1479</cp:revision>
  <cp:lastPrinted>2019-06-03T07:00:55Z</cp:lastPrinted>
  <dcterms:created xsi:type="dcterms:W3CDTF">2015-03-12T14:12:35Z</dcterms:created>
  <dcterms:modified xsi:type="dcterms:W3CDTF">2020-09-30T12:01:23Z</dcterms:modified>
</cp:coreProperties>
</file>