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0"/>
  </p:notesMasterIdLst>
  <p:handoutMasterIdLst>
    <p:handoutMasterId r:id="rId11"/>
  </p:handoutMasterIdLst>
  <p:sldIdLst>
    <p:sldId id="366" r:id="rId2"/>
    <p:sldId id="374" r:id="rId3"/>
    <p:sldId id="376" r:id="rId4"/>
    <p:sldId id="377" r:id="rId5"/>
    <p:sldId id="373" r:id="rId6"/>
    <p:sldId id="375" r:id="rId7"/>
    <p:sldId id="378" r:id="rId8"/>
    <p:sldId id="371" r:id="rId9"/>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47" autoAdjust="0"/>
  </p:normalViewPr>
  <p:slideViewPr>
    <p:cSldViewPr>
      <p:cViewPr varScale="1">
        <p:scale>
          <a:sx n="100" d="100"/>
          <a:sy n="100" d="100"/>
        </p:scale>
        <p:origin x="72" y="252"/>
      </p:cViewPr>
      <p:guideLst>
        <p:guide orient="horz" pos="414"/>
        <p:guide pos="126"/>
      </p:guideLst>
    </p:cSldViewPr>
  </p:slideViewPr>
  <p:outlineViewPr>
    <p:cViewPr>
      <p:scale>
        <a:sx n="33" d="100"/>
        <a:sy n="33" d="100"/>
      </p:scale>
      <p:origin x="0" y="7668"/>
    </p:cViewPr>
  </p:outlineViewPr>
  <p:notesTextViewPr>
    <p:cViewPr>
      <p:scale>
        <a:sx n="3" d="2"/>
        <a:sy n="3" d="2"/>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2019/3/15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2019/3/15</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kobayashi-naoki@meti.go.jp" TargetMode="External"/><Relationship Id="rId2" Type="http://schemas.openxmlformats.org/officeDocument/2006/relationships/hyperlink" Target="mailto:oriyama-mitsutoshi@meti.go.jp" TargetMode="External"/><Relationship Id="rId1" Type="http://schemas.openxmlformats.org/officeDocument/2006/relationships/slideLayout" Target="../slideLayouts/slideLayout3.xml"/><Relationship Id="rId4" Type="http://schemas.openxmlformats.org/officeDocument/2006/relationships/hyperlink" Target="mailto:shamoto-daisuke@meti.go.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0</a:t>
            </a:fld>
            <a:endParaRPr kumimoji="1" lang="ja-JP" altLang="en-US" dirty="0"/>
          </a:p>
        </p:txBody>
      </p:sp>
      <p:sp>
        <p:nvSpPr>
          <p:cNvPr id="3" name="タイトル 2"/>
          <p:cNvSpPr>
            <a:spLocks noGrp="1"/>
          </p:cNvSpPr>
          <p:nvPr>
            <p:ph type="title"/>
          </p:nvPr>
        </p:nvSpPr>
        <p:spPr/>
        <p:txBody>
          <a:bodyPr/>
          <a:lstStyle/>
          <a:p>
            <a:r>
              <a:rPr lang="en-US" altLang="ja-JP" dirty="0"/>
              <a:t>Member’s </a:t>
            </a:r>
            <a:r>
              <a:rPr lang="en-US" altLang="ja-JP" dirty="0" smtClean="0"/>
              <a:t>name(Business </a:t>
            </a:r>
            <a:r>
              <a:rPr lang="en-US" altLang="ja-JP" dirty="0"/>
              <a:t>Projects (1))</a:t>
            </a:r>
            <a:endParaRPr kumimoji="1" lang="ja-JP" altLang="en-US" dirty="0"/>
          </a:p>
        </p:txBody>
      </p:sp>
      <p:sp>
        <p:nvSpPr>
          <p:cNvPr id="8" name="テキスト プレースホルダー 7"/>
          <p:cNvSpPr>
            <a:spLocks noGrp="1"/>
          </p:cNvSpPr>
          <p:nvPr>
            <p:ph type="body" sz="quarter" idx="17"/>
          </p:nvPr>
        </p:nvSpPr>
        <p:spPr>
          <a:xfrm>
            <a:off x="200025" y="764704"/>
            <a:ext cx="9505950" cy="479719"/>
          </a:xfrm>
        </p:spPr>
        <p:txBody>
          <a:bodyPr/>
          <a:lstStyle/>
          <a:p>
            <a:pPr marL="0" indent="0">
              <a:buNone/>
            </a:pPr>
            <a:r>
              <a:rPr lang="en-US" altLang="ja-JP" sz="1700" b="1" dirty="0" smtClean="0"/>
              <a:t>Title</a:t>
            </a:r>
            <a:endParaRPr kumimoji="1" lang="ja-JP" altLang="en-US" sz="1700" b="1" dirty="0"/>
          </a:p>
        </p:txBody>
      </p:sp>
      <p:sp>
        <p:nvSpPr>
          <p:cNvPr id="9" name="テキスト ボックス 8"/>
          <p:cNvSpPr txBox="1"/>
          <p:nvPr/>
        </p:nvSpPr>
        <p:spPr>
          <a:xfrm>
            <a:off x="200025" y="1340768"/>
            <a:ext cx="9505949" cy="3077766"/>
          </a:xfrm>
          <a:prstGeom prst="rect">
            <a:avLst/>
          </a:prstGeom>
          <a:noFill/>
          <a:ln>
            <a:solidFill>
              <a:schemeClr val="tx1"/>
            </a:solidFill>
          </a:ln>
        </p:spPr>
        <p:txBody>
          <a:bodyPr wrap="square" rtlCol="0">
            <a:spAutoFit/>
          </a:bodyPr>
          <a:lstStyle/>
          <a:p>
            <a:r>
              <a:rPr lang="en-US" altLang="ja-JP" b="1" dirty="0" smtClean="0">
                <a:ea typeface="Meiryo UI" panose="020B0604030504040204" pitchFamily="50" charset="-128"/>
                <a:cs typeface="Calibri Light" panose="020F0302020204030204" pitchFamily="34" charset="0"/>
              </a:rPr>
              <a:t>【Description】</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 </a:t>
            </a:r>
          </a:p>
          <a:p>
            <a:pPr marL="285750" indent="-285750">
              <a:buFont typeface="Wingdings" panose="05000000000000000000" pitchFamily="2" charset="2"/>
              <a:buChar char="l"/>
            </a:pPr>
            <a:r>
              <a:rPr kumimoji="1" lang="en-US" altLang="ja-JP" dirty="0" smtClean="0">
                <a:ea typeface="Meiryo UI" panose="020B0604030504040204" pitchFamily="50" charset="-128"/>
                <a:cs typeface="Calibri Light" panose="020F0302020204030204" pitchFamily="34" charset="0"/>
              </a:rPr>
              <a:t>~~~</a:t>
            </a:r>
          </a:p>
          <a:p>
            <a:pPr marL="285750" indent="-285750">
              <a:buFont typeface="Wingdings" panose="05000000000000000000" pitchFamily="2" charset="2"/>
              <a:buChar char="l"/>
            </a:pPr>
            <a:endParaRPr lang="en-US" altLang="ja-JP" dirty="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kumimoji="1" lang="en-US" altLang="ja-JP" dirty="0" smtClean="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kumimoji="1" lang="en-US" altLang="ja-JP" dirty="0">
              <a:ea typeface="Meiryo UI" panose="020B0604030504040204" pitchFamily="50" charset="-128"/>
              <a:cs typeface="Calibri Light" panose="020F0302020204030204" pitchFamily="34" charset="0"/>
            </a:endParaRPr>
          </a:p>
          <a:p>
            <a:endParaRPr lang="en-US" altLang="ja-JP" dirty="0" smtClean="0">
              <a:ea typeface="Meiryo UI" panose="020B0604030504040204" pitchFamily="50" charset="-128"/>
              <a:cs typeface="Calibri Light" panose="020F0302020204030204" pitchFamily="34" charset="0"/>
            </a:endParaRPr>
          </a:p>
          <a:p>
            <a:endParaRPr lang="en-US" altLang="ja-JP" dirty="0" smtClean="0">
              <a:ea typeface="Meiryo UI" panose="020B0604030504040204" pitchFamily="50" charset="-128"/>
              <a:cs typeface="Calibri Light" panose="020F0302020204030204" pitchFamily="34" charset="0"/>
            </a:endParaRPr>
          </a:p>
          <a:p>
            <a:endParaRPr kumimoji="1" lang="en-US" altLang="ja-JP" dirty="0" smtClean="0">
              <a:ea typeface="Meiryo UI" panose="020B0604030504040204" pitchFamily="50" charset="-128"/>
              <a:cs typeface="Calibri Light" panose="020F0302020204030204" pitchFamily="34" charset="0"/>
            </a:endParaRPr>
          </a:p>
          <a:p>
            <a:endParaRPr kumimoji="1" lang="ja-JP" altLang="en-US" dirty="0" smtClean="0">
              <a:ea typeface="Meiryo UI" panose="020B0604030504040204" pitchFamily="50" charset="-128"/>
              <a:cs typeface="Calibri Light" panose="020F0302020204030204" pitchFamily="34" charset="0"/>
            </a:endParaRPr>
          </a:p>
        </p:txBody>
      </p:sp>
      <p:sp>
        <p:nvSpPr>
          <p:cNvPr id="7" name="テキスト ボックス 6"/>
          <p:cNvSpPr txBox="1"/>
          <p:nvPr/>
        </p:nvSpPr>
        <p:spPr>
          <a:xfrm>
            <a:off x="200472" y="4522475"/>
            <a:ext cx="9505949" cy="2092881"/>
          </a:xfrm>
          <a:prstGeom prst="rect">
            <a:avLst/>
          </a:prstGeom>
          <a:noFill/>
          <a:ln>
            <a:solidFill>
              <a:schemeClr val="tx1"/>
            </a:solidFill>
          </a:ln>
        </p:spPr>
        <p:txBody>
          <a:bodyPr wrap="square" rtlCol="0">
            <a:spAutoFit/>
          </a:bodyPr>
          <a:lstStyle/>
          <a:p>
            <a:r>
              <a:rPr lang="en-US" altLang="ja-JP" b="1" dirty="0" smtClean="0">
                <a:ea typeface="Meiryo UI" panose="020B0604030504040204" pitchFamily="50" charset="-128"/>
                <a:cs typeface="Calibri Light" panose="020F0302020204030204" pitchFamily="34" charset="0"/>
              </a:rPr>
              <a:t>【Factors for Success】</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a:t>
            </a:r>
          </a:p>
          <a:p>
            <a:pPr marL="285750" indent="-285750">
              <a:buFont typeface="Wingdings" panose="05000000000000000000" pitchFamily="2" charset="2"/>
              <a:buChar char="l"/>
            </a:pPr>
            <a:endParaRPr lang="en-US" altLang="ja-JP" sz="1600" dirty="0" smtClean="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lang="en-US" altLang="ja-JP" sz="1600" dirty="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lang="en-US" altLang="ja-JP" sz="1600" dirty="0" smtClean="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lang="en-US" altLang="ja-JP" sz="1600" dirty="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lang="en-US" altLang="ja-JP" sz="1600" dirty="0">
              <a:ea typeface="Meiryo UI" panose="020B0604030504040204" pitchFamily="50" charset="-128"/>
              <a:cs typeface="Calibri Light" panose="020F0302020204030204" pitchFamily="34" charset="0"/>
            </a:endParaRPr>
          </a:p>
        </p:txBody>
      </p:sp>
      <p:sp>
        <p:nvSpPr>
          <p:cNvPr id="4" name="正方形/長方形 3"/>
          <p:cNvSpPr/>
          <p:nvPr/>
        </p:nvSpPr>
        <p:spPr bwMode="auto">
          <a:xfrm>
            <a:off x="7329264" y="2309049"/>
            <a:ext cx="2263961" cy="1876488"/>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en-US" altLang="ja-JP" sz="1800" dirty="0" smtClean="0">
                <a:latin typeface="Meiryo UI" panose="020B0604030504040204" pitchFamily="50" charset="-128"/>
                <a:ea typeface="Meiryo UI" panose="020B0604030504040204" pitchFamily="50" charset="-128"/>
              </a:rPr>
              <a:t>Picture</a:t>
            </a:r>
            <a:endParaRPr kumimoji="0" lang="ja-JP" altLang="en-US" sz="18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12318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3" name="タイトル 2"/>
          <p:cNvSpPr>
            <a:spLocks noGrp="1"/>
          </p:cNvSpPr>
          <p:nvPr>
            <p:ph type="title"/>
          </p:nvPr>
        </p:nvSpPr>
        <p:spPr/>
        <p:txBody>
          <a:bodyPr/>
          <a:lstStyle/>
          <a:p>
            <a:r>
              <a:rPr lang="en-US" altLang="ja-JP" dirty="0" smtClean="0"/>
              <a:t>JAPAN(Business Projects (1))</a:t>
            </a:r>
            <a:endParaRPr kumimoji="1" lang="ja-JP" altLang="en-US" dirty="0"/>
          </a:p>
        </p:txBody>
      </p:sp>
      <p:sp>
        <p:nvSpPr>
          <p:cNvPr id="8" name="テキスト プレースホルダー 7"/>
          <p:cNvSpPr>
            <a:spLocks noGrp="1"/>
          </p:cNvSpPr>
          <p:nvPr>
            <p:ph type="body" sz="quarter" idx="17"/>
          </p:nvPr>
        </p:nvSpPr>
        <p:spPr>
          <a:xfrm>
            <a:off x="200025" y="764704"/>
            <a:ext cx="9505950" cy="479719"/>
          </a:xfrm>
        </p:spPr>
        <p:txBody>
          <a:bodyPr/>
          <a:lstStyle/>
          <a:p>
            <a:pPr marL="0" indent="0" algn="ctr">
              <a:buNone/>
            </a:pPr>
            <a:r>
              <a:rPr lang="en-US" altLang="ja-JP" sz="1700" b="1" dirty="0" smtClean="0"/>
              <a:t>Enabling Entry into Taxi </a:t>
            </a:r>
            <a:r>
              <a:rPr lang="en-US" altLang="ja-JP" sz="1700" b="1" dirty="0"/>
              <a:t>B</a:t>
            </a:r>
            <a:r>
              <a:rPr lang="en-US" altLang="ja-JP" sz="1700" b="1" dirty="0" smtClean="0"/>
              <a:t>usiness by Remote </a:t>
            </a:r>
            <a:r>
              <a:rPr lang="en-US" altLang="ja-JP" sz="1700" b="1" dirty="0"/>
              <a:t>C</a:t>
            </a:r>
            <a:r>
              <a:rPr lang="en-US" altLang="ja-JP" sz="1700" b="1" dirty="0" smtClean="0"/>
              <a:t>ontrol using </a:t>
            </a:r>
            <a:r>
              <a:rPr lang="en-US" altLang="ja-JP" sz="1700" b="1" dirty="0" err="1" smtClean="0"/>
              <a:t>IoT</a:t>
            </a:r>
            <a:r>
              <a:rPr lang="en-US" altLang="ja-JP" sz="1700" b="1" dirty="0" smtClean="0"/>
              <a:t> (Company A)</a:t>
            </a:r>
            <a:endParaRPr kumimoji="1" lang="ja-JP" altLang="en-US" sz="1700" b="1" dirty="0"/>
          </a:p>
        </p:txBody>
      </p:sp>
      <p:sp>
        <p:nvSpPr>
          <p:cNvPr id="9" name="テキスト ボックス 8"/>
          <p:cNvSpPr txBox="1"/>
          <p:nvPr/>
        </p:nvSpPr>
        <p:spPr>
          <a:xfrm>
            <a:off x="200025" y="1340768"/>
            <a:ext cx="9505949" cy="2985433"/>
          </a:xfrm>
          <a:prstGeom prst="rect">
            <a:avLst/>
          </a:prstGeom>
          <a:noFill/>
          <a:ln>
            <a:solidFill>
              <a:schemeClr val="tx1"/>
            </a:solidFill>
          </a:ln>
        </p:spPr>
        <p:txBody>
          <a:bodyPr wrap="square" rtlCol="0">
            <a:spAutoFit/>
          </a:bodyPr>
          <a:lstStyle/>
          <a:p>
            <a:r>
              <a:rPr lang="en-US" altLang="ja-JP" b="1" dirty="0" smtClean="0">
                <a:ea typeface="Meiryo UI" panose="020B0604030504040204" pitchFamily="50" charset="-128"/>
                <a:cs typeface="Calibri Light" panose="020F0302020204030204" pitchFamily="34" charset="0"/>
              </a:rPr>
              <a:t>【Description】</a:t>
            </a:r>
          </a:p>
          <a:p>
            <a:pPr marL="285750" indent="-285750">
              <a:buFont typeface="Wingdings" panose="05000000000000000000" pitchFamily="2" charset="2"/>
              <a:buChar char="l"/>
            </a:pPr>
            <a:r>
              <a:rPr kumimoji="1" lang="en-US" altLang="ja-JP" sz="1600" dirty="0" smtClean="0">
                <a:ea typeface="Meiryo UI" panose="020B0604030504040204" pitchFamily="50" charset="-128"/>
                <a:cs typeface="Calibri Light" panose="020F0302020204030204" pitchFamily="34" charset="0"/>
              </a:rPr>
              <a:t>This business project facilitates low-</a:t>
            </a:r>
            <a:r>
              <a:rPr lang="en-US" altLang="ja-JP" sz="1600" dirty="0" smtClean="0">
                <a:ea typeface="Meiryo UI" panose="020B0604030504040204" pitchFamily="50" charset="-128"/>
                <a:cs typeface="Calibri Light" panose="020F0302020204030204" pitchFamily="34" charset="0"/>
              </a:rPr>
              <a:t>income people in starting a taxi business by giving a loan without collateral for purchasing a taxi vehicle. </a:t>
            </a:r>
            <a:r>
              <a:rPr kumimoji="1" lang="en-US" altLang="ja-JP" sz="1600" dirty="0" smtClean="0">
                <a:ea typeface="Meiryo UI" panose="020B0604030504040204" pitchFamily="50" charset="-128"/>
                <a:cs typeface="Calibri Light" panose="020F0302020204030204" pitchFamily="34" charset="0"/>
              </a:rPr>
              <a:t> </a:t>
            </a:r>
          </a:p>
          <a:p>
            <a:pPr marL="285750" indent="-285750">
              <a:buFont typeface="Wingdings" panose="05000000000000000000" pitchFamily="2" charset="2"/>
              <a:buChar char="l"/>
            </a:pPr>
            <a:r>
              <a:rPr lang="en-US" altLang="ja-JP" sz="1600" dirty="0" err="1" smtClean="0">
                <a:ea typeface="Meiryo UI" panose="020B0604030504040204" pitchFamily="50" charset="-128"/>
                <a:cs typeface="Calibri Light" panose="020F0302020204030204" pitchFamily="34" charset="0"/>
              </a:rPr>
              <a:t>IoT</a:t>
            </a:r>
            <a:r>
              <a:rPr lang="en-US" altLang="ja-JP" sz="1600" dirty="0" smtClean="0">
                <a:ea typeface="Meiryo UI" panose="020B0604030504040204" pitchFamily="50" charset="-128"/>
                <a:cs typeface="Calibri Light" panose="020F0302020204030204" pitchFamily="34" charset="0"/>
              </a:rPr>
              <a:t> technology enables </a:t>
            </a:r>
            <a:r>
              <a:rPr lang="en-US" altLang="ja-JP" sz="1600" dirty="0">
                <a:ea typeface="Meiryo UI" panose="020B0604030504040204" pitchFamily="50" charset="-128"/>
                <a:cs typeface="Calibri Light" panose="020F0302020204030204" pitchFamily="34" charset="0"/>
              </a:rPr>
              <a:t>a creditor to locate and cease operation of a purchased taxi </a:t>
            </a:r>
            <a:r>
              <a:rPr lang="en-US" altLang="ja-JP" sz="1600" dirty="0" smtClean="0">
                <a:ea typeface="Meiryo UI" panose="020B0604030504040204" pitchFamily="50" charset="-128"/>
                <a:cs typeface="Calibri Light" panose="020F0302020204030204" pitchFamily="34" charset="0"/>
              </a:rPr>
              <a:t>remotely, thereby reducing the risk of unrecoverable loans.  </a:t>
            </a:r>
          </a:p>
          <a:p>
            <a:pPr marL="285750" indent="-285750">
              <a:buFont typeface="Wingdings" panose="05000000000000000000" pitchFamily="2" charset="2"/>
              <a:buChar char="l"/>
            </a:pPr>
            <a:r>
              <a:rPr kumimoji="1" lang="en-US" altLang="ja-JP" sz="1600" dirty="0" smtClean="0">
                <a:ea typeface="Meiryo UI" panose="020B0604030504040204" pitchFamily="50" charset="-128"/>
                <a:cs typeface="Calibri Light" panose="020F0302020204030204" pitchFamily="34" charset="0"/>
              </a:rPr>
              <a:t>The project </a:t>
            </a:r>
            <a:r>
              <a:rPr lang="en-US" altLang="ja-JP" sz="1600" dirty="0" smtClean="0">
                <a:ea typeface="Meiryo UI" panose="020B0604030504040204" pitchFamily="50" charset="-128"/>
                <a:cs typeface="Calibri Light" panose="020F0302020204030204" pitchFamily="34" charset="0"/>
              </a:rPr>
              <a:t>is ongoing in the Philippines, Cambodia, and Indonesia.</a:t>
            </a:r>
          </a:p>
          <a:p>
            <a:pPr marL="285750" indent="-285750">
              <a:buFont typeface="Wingdings" panose="05000000000000000000" pitchFamily="2" charset="2"/>
              <a:buChar char="l"/>
            </a:pPr>
            <a:endParaRPr kumimoji="1" lang="en-US" altLang="ja-JP" dirty="0">
              <a:ea typeface="Meiryo UI" panose="020B0604030504040204" pitchFamily="50" charset="-128"/>
              <a:cs typeface="Calibri Light" panose="020F0302020204030204" pitchFamily="34" charset="0"/>
            </a:endParaRPr>
          </a:p>
          <a:p>
            <a:endParaRPr lang="en-US" altLang="ja-JP" dirty="0" smtClean="0">
              <a:ea typeface="Meiryo UI" panose="020B0604030504040204" pitchFamily="50" charset="-128"/>
              <a:cs typeface="Calibri Light" panose="020F0302020204030204" pitchFamily="34" charset="0"/>
            </a:endParaRPr>
          </a:p>
          <a:p>
            <a:endParaRPr lang="en-US" altLang="ja-JP" dirty="0" smtClean="0">
              <a:ea typeface="Meiryo UI" panose="020B0604030504040204" pitchFamily="50" charset="-128"/>
              <a:cs typeface="Calibri Light" panose="020F0302020204030204" pitchFamily="34" charset="0"/>
            </a:endParaRPr>
          </a:p>
          <a:p>
            <a:endParaRPr kumimoji="1" lang="en-US" altLang="ja-JP" dirty="0" smtClean="0">
              <a:ea typeface="Meiryo UI" panose="020B0604030504040204" pitchFamily="50" charset="-128"/>
              <a:cs typeface="Calibri Light" panose="020F0302020204030204" pitchFamily="34" charset="0"/>
            </a:endParaRPr>
          </a:p>
          <a:p>
            <a:endParaRPr kumimoji="1" lang="ja-JP" altLang="en-US" dirty="0" smtClean="0">
              <a:ea typeface="Meiryo UI" panose="020B0604030504040204" pitchFamily="50" charset="-128"/>
              <a:cs typeface="Calibri Light" panose="020F0302020204030204" pitchFamily="34" charset="0"/>
            </a:endParaRPr>
          </a:p>
        </p:txBody>
      </p:sp>
      <p:sp>
        <p:nvSpPr>
          <p:cNvPr id="7" name="テキスト ボックス 6"/>
          <p:cNvSpPr txBox="1"/>
          <p:nvPr/>
        </p:nvSpPr>
        <p:spPr>
          <a:xfrm>
            <a:off x="200472" y="4522475"/>
            <a:ext cx="9505949" cy="1138773"/>
          </a:xfrm>
          <a:prstGeom prst="rect">
            <a:avLst/>
          </a:prstGeom>
          <a:noFill/>
          <a:ln>
            <a:solidFill>
              <a:schemeClr val="tx1"/>
            </a:solidFill>
          </a:ln>
        </p:spPr>
        <p:txBody>
          <a:bodyPr wrap="square" rtlCol="0">
            <a:spAutoFit/>
          </a:bodyPr>
          <a:lstStyle/>
          <a:p>
            <a:r>
              <a:rPr lang="en-US" altLang="ja-JP" b="1" dirty="0" smtClean="0">
                <a:ea typeface="Meiryo UI" panose="020B0604030504040204" pitchFamily="50" charset="-128"/>
                <a:cs typeface="Calibri Light" panose="020F0302020204030204" pitchFamily="34" charset="0"/>
              </a:rPr>
              <a:t>【Factors for Success】</a:t>
            </a:r>
          </a:p>
          <a:p>
            <a:pPr marL="285750" indent="-285750">
              <a:buFont typeface="Wingdings" panose="05000000000000000000" pitchFamily="2" charset="2"/>
              <a:buChar char="l"/>
            </a:pPr>
            <a:r>
              <a:rPr lang="en-US" altLang="ja-JP" sz="1600" dirty="0" err="1" smtClean="0">
                <a:ea typeface="Meiryo UI" panose="020B0604030504040204" pitchFamily="50" charset="-128"/>
                <a:cs typeface="Calibri Light" panose="020F0302020204030204" pitchFamily="34" charset="0"/>
              </a:rPr>
              <a:t>IoT</a:t>
            </a:r>
            <a:r>
              <a:rPr lang="en-US" altLang="ja-JP" sz="1600" dirty="0" smtClean="0">
                <a:ea typeface="Meiryo UI" panose="020B0604030504040204" pitchFamily="50" charset="-128"/>
                <a:cs typeface="Calibri Light" panose="020F0302020204030204" pitchFamily="34" charset="0"/>
              </a:rPr>
              <a:t> technology enables creditors to give loans without collateral.</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The project meets the need of people who have the will and ability to start their own business but do not have sufficient collateral</a:t>
            </a:r>
            <a:r>
              <a:rPr lang="en-US" altLang="ja-JP" dirty="0" smtClean="0">
                <a:ea typeface="Meiryo UI" panose="020B0604030504040204" pitchFamily="50" charset="-128"/>
                <a:cs typeface="Calibri Light" panose="020F0302020204030204" pitchFamily="34" charset="0"/>
              </a:rPr>
              <a:t>. </a:t>
            </a:r>
          </a:p>
        </p:txBody>
      </p:sp>
      <p:pic>
        <p:nvPicPr>
          <p:cNvPr id="11" name="図 10"/>
          <p:cNvPicPr>
            <a:picLocks noChangeAspect="1"/>
          </p:cNvPicPr>
          <p:nvPr/>
        </p:nvPicPr>
        <p:blipFill>
          <a:blip r:embed="rId2"/>
          <a:stretch>
            <a:fillRect/>
          </a:stretch>
        </p:blipFill>
        <p:spPr>
          <a:xfrm>
            <a:off x="6793195" y="2553579"/>
            <a:ext cx="2336269" cy="1595501"/>
          </a:xfrm>
          <a:prstGeom prst="rect">
            <a:avLst/>
          </a:prstGeom>
        </p:spPr>
      </p:pic>
    </p:spTree>
    <p:extLst>
      <p:ext uri="{BB962C8B-B14F-4D97-AF65-F5344CB8AC3E}">
        <p14:creationId xmlns:p14="http://schemas.microsoft.com/office/powerpoint/2010/main" val="4266600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2</a:t>
            </a:fld>
            <a:endParaRPr kumimoji="1" lang="ja-JP" altLang="en-US" dirty="0"/>
          </a:p>
        </p:txBody>
      </p:sp>
      <p:sp>
        <p:nvSpPr>
          <p:cNvPr id="3" name="タイトル 2"/>
          <p:cNvSpPr>
            <a:spLocks noGrp="1"/>
          </p:cNvSpPr>
          <p:nvPr>
            <p:ph type="title"/>
          </p:nvPr>
        </p:nvSpPr>
        <p:spPr/>
        <p:txBody>
          <a:bodyPr/>
          <a:lstStyle/>
          <a:p>
            <a:r>
              <a:rPr lang="en-US" altLang="ja-JP" dirty="0"/>
              <a:t>JAPAN(Business Projects </a:t>
            </a:r>
            <a:r>
              <a:rPr lang="en-US" altLang="ja-JP" dirty="0" smtClean="0"/>
              <a:t>(2))</a:t>
            </a:r>
            <a:endParaRPr kumimoji="1" lang="ja-JP" altLang="en-US" dirty="0"/>
          </a:p>
        </p:txBody>
      </p:sp>
      <p:sp>
        <p:nvSpPr>
          <p:cNvPr id="8" name="テキスト プレースホルダー 7"/>
          <p:cNvSpPr>
            <a:spLocks noGrp="1"/>
          </p:cNvSpPr>
          <p:nvPr>
            <p:ph type="body" sz="quarter" idx="17"/>
          </p:nvPr>
        </p:nvSpPr>
        <p:spPr>
          <a:xfrm>
            <a:off x="200025" y="764704"/>
            <a:ext cx="9505950" cy="495108"/>
          </a:xfrm>
        </p:spPr>
        <p:txBody>
          <a:bodyPr/>
          <a:lstStyle/>
          <a:p>
            <a:pPr marL="0" indent="0">
              <a:buNone/>
            </a:pPr>
            <a:r>
              <a:rPr lang="en-US" altLang="ja-JP" sz="1800" b="1" dirty="0" smtClean="0"/>
              <a:t>Power Supply to Off-the-gri</a:t>
            </a:r>
            <a:r>
              <a:rPr lang="en-US" altLang="ja-JP" sz="1800" b="1" dirty="0"/>
              <a:t>d</a:t>
            </a:r>
            <a:r>
              <a:rPr lang="en-US" altLang="ja-JP" sz="1800" b="1" dirty="0" smtClean="0"/>
              <a:t> Areas in Africa (Company B)</a:t>
            </a:r>
            <a:endParaRPr kumimoji="1" lang="ja-JP" altLang="en-US" sz="1800" b="1" dirty="0"/>
          </a:p>
        </p:txBody>
      </p:sp>
      <p:sp>
        <p:nvSpPr>
          <p:cNvPr id="9" name="テキスト ボックス 8"/>
          <p:cNvSpPr txBox="1"/>
          <p:nvPr/>
        </p:nvSpPr>
        <p:spPr>
          <a:xfrm>
            <a:off x="200025" y="1340768"/>
            <a:ext cx="9556450" cy="3262432"/>
          </a:xfrm>
          <a:prstGeom prst="rect">
            <a:avLst/>
          </a:prstGeom>
          <a:noFill/>
          <a:ln>
            <a:solidFill>
              <a:schemeClr val="tx1"/>
            </a:solidFill>
          </a:ln>
        </p:spPr>
        <p:txBody>
          <a:bodyPr wrap="square" rtlCol="0">
            <a:spAutoFit/>
          </a:bodyPr>
          <a:lstStyle/>
          <a:p>
            <a:r>
              <a:rPr lang="en-US" altLang="ja-JP" b="1" dirty="0" smtClean="0">
                <a:ea typeface="Meiryo UI" panose="020B0604030504040204" pitchFamily="50" charset="-128"/>
                <a:cs typeface="Calibri Light" panose="020F0302020204030204" pitchFamily="34" charset="0"/>
              </a:rPr>
              <a:t>【Description】</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Company B puts in place solar panels at kiosks located in </a:t>
            </a:r>
            <a:r>
              <a:rPr lang="en-US" altLang="ja-JP" sz="1600" dirty="0">
                <a:ea typeface="Meiryo UI" panose="020B0604030504040204" pitchFamily="50" charset="-128"/>
                <a:cs typeface="Calibri Light" panose="020F0302020204030204" pitchFamily="34" charset="0"/>
              </a:rPr>
              <a:t>off-the-grid</a:t>
            </a:r>
            <a:r>
              <a:rPr lang="en-US" altLang="ja-JP" sz="1600" dirty="0" smtClean="0">
                <a:ea typeface="Meiryo UI" panose="020B0604030504040204" pitchFamily="50" charset="-128"/>
                <a:cs typeface="Calibri Light" panose="020F0302020204030204" pitchFamily="34" charset="0"/>
              </a:rPr>
              <a:t> villages in Africa and provides charging services. </a:t>
            </a:r>
            <a:r>
              <a:rPr kumimoji="1" lang="en-US" altLang="ja-JP" sz="1600" dirty="0" smtClean="0">
                <a:ea typeface="Meiryo UI" panose="020B0604030504040204" pitchFamily="50" charset="-128"/>
                <a:cs typeface="Calibri Light" panose="020F0302020204030204" pitchFamily="34" charset="0"/>
              </a:rPr>
              <a:t> </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Company B also creates demand for local electricity and achieves increases in sales of charging services with its rental service of LED lanterns and of equipment associated with charging.</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Users can have access to the use of LED lanterns and other electric equipment without grid extension.</a:t>
            </a:r>
          </a:p>
          <a:p>
            <a:endParaRPr kumimoji="1" lang="en-US" altLang="ja-JP" dirty="0" smtClean="0">
              <a:ea typeface="Meiryo UI" panose="020B0604030504040204" pitchFamily="50" charset="-128"/>
              <a:cs typeface="Calibri Light" panose="020F0302020204030204" pitchFamily="34" charset="0"/>
            </a:endParaRPr>
          </a:p>
          <a:p>
            <a:endParaRPr kumimoji="1" lang="en-US" altLang="ja-JP" dirty="0" smtClean="0">
              <a:ea typeface="Meiryo UI" panose="020B0604030504040204" pitchFamily="50" charset="-128"/>
              <a:cs typeface="Calibri Light" panose="020F0302020204030204" pitchFamily="34" charset="0"/>
            </a:endParaRPr>
          </a:p>
          <a:p>
            <a:endParaRPr kumimoji="1" lang="en-US" altLang="ja-JP" dirty="0">
              <a:ea typeface="Meiryo UI" panose="020B0604030504040204" pitchFamily="50" charset="-128"/>
              <a:cs typeface="Calibri Light" panose="020F0302020204030204" pitchFamily="34" charset="0"/>
            </a:endParaRPr>
          </a:p>
          <a:p>
            <a:endParaRPr lang="en-US" altLang="ja-JP" dirty="0" smtClean="0">
              <a:ea typeface="Meiryo UI" panose="020B0604030504040204" pitchFamily="50" charset="-128"/>
              <a:cs typeface="Calibri Light" panose="020F0302020204030204" pitchFamily="34" charset="0"/>
            </a:endParaRPr>
          </a:p>
          <a:p>
            <a:endParaRPr kumimoji="1" lang="en-US" altLang="ja-JP" dirty="0" smtClean="0">
              <a:ea typeface="Meiryo UI" panose="020B0604030504040204" pitchFamily="50" charset="-128"/>
              <a:cs typeface="Calibri Light" panose="020F0302020204030204" pitchFamily="34" charset="0"/>
            </a:endParaRPr>
          </a:p>
          <a:p>
            <a:endParaRPr kumimoji="1" lang="ja-JP" altLang="en-US" dirty="0" smtClean="0">
              <a:ea typeface="Meiryo UI" panose="020B0604030504040204" pitchFamily="50" charset="-128"/>
              <a:cs typeface="Calibri Light" panose="020F0302020204030204" pitchFamily="34" charset="0"/>
            </a:endParaRPr>
          </a:p>
        </p:txBody>
      </p:sp>
      <p:sp>
        <p:nvSpPr>
          <p:cNvPr id="10" name="テキスト ボックス 9"/>
          <p:cNvSpPr txBox="1"/>
          <p:nvPr/>
        </p:nvSpPr>
        <p:spPr>
          <a:xfrm>
            <a:off x="199579" y="4697268"/>
            <a:ext cx="9556896" cy="1354217"/>
          </a:xfrm>
          <a:prstGeom prst="rect">
            <a:avLst/>
          </a:prstGeom>
          <a:noFill/>
          <a:ln>
            <a:solidFill>
              <a:schemeClr val="tx1"/>
            </a:solidFill>
          </a:ln>
        </p:spPr>
        <p:txBody>
          <a:bodyPr wrap="square" rtlCol="0">
            <a:spAutoFit/>
          </a:bodyPr>
          <a:lstStyle/>
          <a:p>
            <a:r>
              <a:rPr lang="en-US" altLang="ja-JP" b="1" dirty="0" smtClean="0">
                <a:ea typeface="Meiryo UI" panose="020B0604030504040204" pitchFamily="50" charset="-128"/>
                <a:cs typeface="Calibri Light" panose="020F0302020204030204" pitchFamily="34" charset="0"/>
              </a:rPr>
              <a:t>【Factors for Success】</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This project involves no cost associated with the construction of infrastructure for power plans and grids.</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Selling electricity according to the demand of each customer allows low-income people to utilize charging services.</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Renewable energy created by solar panels is also eco-friendly.</a:t>
            </a:r>
            <a:endParaRPr lang="en-US" altLang="ja-JP" dirty="0" smtClean="0">
              <a:ea typeface="Meiryo UI" panose="020B0604030504040204" pitchFamily="50" charset="-128"/>
              <a:cs typeface="Calibri Light" panose="020F0302020204030204" pitchFamily="34" charset="0"/>
            </a:endParaRPr>
          </a:p>
        </p:txBody>
      </p:sp>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737663" y="2882829"/>
            <a:ext cx="3052785" cy="1717191"/>
          </a:xfrm>
          <a:prstGeom prst="rect">
            <a:avLst/>
          </a:prstGeom>
        </p:spPr>
      </p:pic>
      <p:pic>
        <p:nvPicPr>
          <p:cNvPr id="13" name="Picture 6" descr="R:\【省内共有】職員共有ファイル限定（担当者・所属を記載のこと）\テンプレート共有システム\ppt用素材\ピクトグラム\建物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7800" y="3429000"/>
            <a:ext cx="1117155" cy="96091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2" descr="R:\【省内共有】職員共有ファイル限定（担当者・所属を記載のこと）\テンプレート共有システム\ppt用素材\ピクトグラム\太陽光システム.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7136" y="3429000"/>
            <a:ext cx="979015" cy="8420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0" descr="R:\【省内共有】職員共有ファイル限定（担当者・所属を記載のこと）\テンプレート共有システム\ppt用素材\ピクトグラム\理解した.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9344" y="3318835"/>
            <a:ext cx="1071223" cy="922442"/>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ボックス 15"/>
          <p:cNvSpPr txBox="1"/>
          <p:nvPr/>
        </p:nvSpPr>
        <p:spPr>
          <a:xfrm>
            <a:off x="4117800" y="3140968"/>
            <a:ext cx="1358809" cy="338554"/>
          </a:xfrm>
          <a:prstGeom prst="rect">
            <a:avLst/>
          </a:prstGeom>
          <a:noFill/>
        </p:spPr>
        <p:txBody>
          <a:bodyPr wrap="square" rtlCol="0">
            <a:spAutoFit/>
          </a:bodyPr>
          <a:lstStyle/>
          <a:p>
            <a:r>
              <a:rPr kumimoji="1" lang="en-US" altLang="ja-JP" sz="1600" dirty="0" smtClean="0">
                <a:solidFill>
                  <a:schemeClr val="accent5"/>
                </a:solidFill>
                <a:ea typeface="Meiryo UI" panose="020B0604030504040204" pitchFamily="50" charset="-128"/>
                <a:cs typeface="Meiryo UI" panose="020B0604030504040204" pitchFamily="50" charset="-128"/>
              </a:rPr>
              <a:t>Company B</a:t>
            </a:r>
            <a:endParaRPr kumimoji="1" lang="ja-JP" altLang="en-US" sz="1600" dirty="0" smtClean="0">
              <a:solidFill>
                <a:schemeClr val="accent5"/>
              </a:solidFill>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5961112" y="3140968"/>
            <a:ext cx="1358809" cy="338554"/>
          </a:xfrm>
          <a:prstGeom prst="rect">
            <a:avLst/>
          </a:prstGeom>
          <a:noFill/>
        </p:spPr>
        <p:txBody>
          <a:bodyPr wrap="square" rtlCol="0">
            <a:spAutoFit/>
          </a:bodyPr>
          <a:lstStyle/>
          <a:p>
            <a:pPr algn="ctr"/>
            <a:r>
              <a:rPr lang="en-US" altLang="ja-JP" sz="1600" dirty="0" smtClean="0">
                <a:solidFill>
                  <a:schemeClr val="accent5"/>
                </a:solidFill>
                <a:ea typeface="Meiryo UI" panose="020B0604030504040204" pitchFamily="50" charset="-128"/>
                <a:cs typeface="Meiryo UI" panose="020B0604030504040204" pitchFamily="50" charset="-128"/>
              </a:rPr>
              <a:t>Kiosk</a:t>
            </a:r>
            <a:endParaRPr kumimoji="1" lang="ja-JP" altLang="en-US" sz="1600" dirty="0" smtClean="0">
              <a:solidFill>
                <a:schemeClr val="accent5"/>
              </a:solidFill>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7761312" y="3140968"/>
            <a:ext cx="1358809" cy="338554"/>
          </a:xfrm>
          <a:prstGeom prst="rect">
            <a:avLst/>
          </a:prstGeom>
          <a:noFill/>
        </p:spPr>
        <p:txBody>
          <a:bodyPr wrap="square" rtlCol="0">
            <a:spAutoFit/>
          </a:bodyPr>
          <a:lstStyle/>
          <a:p>
            <a:pPr algn="ctr"/>
            <a:r>
              <a:rPr lang="en-US" altLang="ja-JP" sz="1600" dirty="0" smtClean="0">
                <a:solidFill>
                  <a:schemeClr val="accent5"/>
                </a:solidFill>
                <a:ea typeface="Meiryo UI" panose="020B0604030504040204" pitchFamily="50" charset="-128"/>
                <a:cs typeface="Meiryo UI" panose="020B0604030504040204" pitchFamily="50" charset="-128"/>
              </a:rPr>
              <a:t>End user</a:t>
            </a:r>
            <a:endParaRPr kumimoji="1" lang="ja-JP" altLang="en-US" sz="1600" dirty="0" smtClean="0">
              <a:solidFill>
                <a:schemeClr val="accent5"/>
              </a:solidFill>
              <a:ea typeface="Meiryo UI" panose="020B0604030504040204" pitchFamily="50" charset="-128"/>
              <a:cs typeface="Meiryo UI" panose="020B0604030504040204" pitchFamily="50" charset="-128"/>
            </a:endParaRPr>
          </a:p>
        </p:txBody>
      </p:sp>
      <p:sp>
        <p:nvSpPr>
          <p:cNvPr id="19" name="右矢印 18"/>
          <p:cNvSpPr/>
          <p:nvPr/>
        </p:nvSpPr>
        <p:spPr bwMode="auto">
          <a:xfrm>
            <a:off x="5385048" y="3639523"/>
            <a:ext cx="554508" cy="210522"/>
          </a:xfrm>
          <a:prstGeom prst="righ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20" name="右矢印 19"/>
          <p:cNvSpPr/>
          <p:nvPr/>
        </p:nvSpPr>
        <p:spPr bwMode="auto">
          <a:xfrm>
            <a:off x="7422828" y="3645024"/>
            <a:ext cx="554508" cy="210522"/>
          </a:xfrm>
          <a:prstGeom prst="righ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21" name="右矢印 20"/>
          <p:cNvSpPr/>
          <p:nvPr/>
        </p:nvSpPr>
        <p:spPr bwMode="auto">
          <a:xfrm rot="10800000">
            <a:off x="7401273" y="3866550"/>
            <a:ext cx="554508" cy="210522"/>
          </a:xfrm>
          <a:prstGeom prst="righ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22" name="右矢印 21"/>
          <p:cNvSpPr/>
          <p:nvPr/>
        </p:nvSpPr>
        <p:spPr bwMode="auto">
          <a:xfrm rot="10800000">
            <a:off x="5334596" y="3861048"/>
            <a:ext cx="554508" cy="210522"/>
          </a:xfrm>
          <a:prstGeom prst="righ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1231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
        <p:nvSpPr>
          <p:cNvPr id="3" name="タイトル 2"/>
          <p:cNvSpPr>
            <a:spLocks noGrp="1"/>
          </p:cNvSpPr>
          <p:nvPr>
            <p:ph type="title"/>
          </p:nvPr>
        </p:nvSpPr>
        <p:spPr/>
        <p:txBody>
          <a:bodyPr/>
          <a:lstStyle/>
          <a:p>
            <a:r>
              <a:rPr lang="en-US" altLang="ja-JP" dirty="0"/>
              <a:t>JAPAN(Business Projects </a:t>
            </a:r>
            <a:r>
              <a:rPr lang="en-US" altLang="ja-JP" dirty="0" smtClean="0"/>
              <a:t>(3))</a:t>
            </a:r>
            <a:endParaRPr kumimoji="1" lang="ja-JP" altLang="en-US" dirty="0"/>
          </a:p>
        </p:txBody>
      </p:sp>
      <p:sp>
        <p:nvSpPr>
          <p:cNvPr id="8" name="テキスト プレースホルダー 7"/>
          <p:cNvSpPr>
            <a:spLocks noGrp="1"/>
          </p:cNvSpPr>
          <p:nvPr>
            <p:ph type="body" sz="quarter" idx="17"/>
          </p:nvPr>
        </p:nvSpPr>
        <p:spPr>
          <a:xfrm>
            <a:off x="200025" y="764704"/>
            <a:ext cx="9505950" cy="448942"/>
          </a:xfrm>
        </p:spPr>
        <p:txBody>
          <a:bodyPr/>
          <a:lstStyle/>
          <a:p>
            <a:pPr marL="0" indent="0" algn="ctr">
              <a:buNone/>
            </a:pPr>
            <a:r>
              <a:rPr lang="en-US" altLang="ja-JP" sz="1500" b="1" dirty="0" smtClean="0"/>
              <a:t>Improving quality of cacao beans and cultivating demand for quality beans</a:t>
            </a:r>
            <a:r>
              <a:rPr lang="ja-JP" altLang="en-US" sz="1500" b="1" dirty="0"/>
              <a:t> </a:t>
            </a:r>
            <a:r>
              <a:rPr lang="en-US" altLang="ja-JP" sz="1500" b="1" dirty="0" smtClean="0"/>
              <a:t>(Company C) </a:t>
            </a:r>
            <a:endParaRPr kumimoji="1" lang="ja-JP" altLang="en-US" sz="1500" b="1" dirty="0"/>
          </a:p>
        </p:txBody>
      </p:sp>
      <p:sp>
        <p:nvSpPr>
          <p:cNvPr id="9" name="テキスト ボックス 8"/>
          <p:cNvSpPr txBox="1"/>
          <p:nvPr/>
        </p:nvSpPr>
        <p:spPr>
          <a:xfrm>
            <a:off x="200025" y="1545754"/>
            <a:ext cx="9505949" cy="2646878"/>
          </a:xfrm>
          <a:prstGeom prst="rect">
            <a:avLst/>
          </a:prstGeom>
          <a:noFill/>
          <a:ln>
            <a:solidFill>
              <a:schemeClr val="tx1"/>
            </a:solidFill>
          </a:ln>
        </p:spPr>
        <p:txBody>
          <a:bodyPr wrap="square" rtlCol="0">
            <a:spAutoFit/>
          </a:bodyPr>
          <a:lstStyle/>
          <a:p>
            <a:r>
              <a:rPr lang="en-US" altLang="ja-JP" b="1" dirty="0" smtClean="0">
                <a:ea typeface="Meiryo UI" panose="020B0604030504040204" pitchFamily="50" charset="-128"/>
                <a:cs typeface="Calibri Light" panose="020F0302020204030204" pitchFamily="34" charset="0"/>
              </a:rPr>
              <a:t>【Description】</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Company C instructs cacao-bean farmers in </a:t>
            </a:r>
            <a:r>
              <a:rPr lang="en-US" altLang="ja-JP" sz="1600" dirty="0">
                <a:ea typeface="Meiryo UI" panose="020B0604030504040204" pitchFamily="50" charset="-128"/>
                <a:cs typeface="Calibri Light" panose="020F0302020204030204" pitchFamily="34" charset="0"/>
              </a:rPr>
              <a:t>Indonesia </a:t>
            </a:r>
            <a:r>
              <a:rPr lang="en-US" altLang="ja-JP" sz="1600" dirty="0" smtClean="0">
                <a:ea typeface="Meiryo UI" panose="020B0604030504040204" pitchFamily="50" charset="-128"/>
                <a:cs typeface="Calibri Light" panose="020F0302020204030204" pitchFamily="34" charset="0"/>
              </a:rPr>
              <a:t>on fermentation technology , and raises their income with fermented cacao beans.</a:t>
            </a:r>
            <a:r>
              <a:rPr kumimoji="1" lang="en-US" altLang="ja-JP" sz="1600" dirty="0" smtClean="0">
                <a:ea typeface="Meiryo UI" panose="020B0604030504040204" pitchFamily="50" charset="-128"/>
                <a:cs typeface="Calibri Light" panose="020F0302020204030204" pitchFamily="34" charset="0"/>
              </a:rPr>
              <a:t> </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Company C can ensure the supply of quality cacao beans; also, consumers come to enjoy products made from quality cacao beans.</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Company C encourages cacao-bean farmers to plant a different crop </a:t>
            </a:r>
          </a:p>
          <a:p>
            <a:r>
              <a:rPr lang="en-US" altLang="ja-JP" sz="1600" dirty="0" smtClean="0">
                <a:ea typeface="Meiryo UI" panose="020B0604030504040204" pitchFamily="50" charset="-128"/>
                <a:cs typeface="Calibri Light" panose="020F0302020204030204" pitchFamily="34" charset="0"/>
              </a:rPr>
              <a:t>       in their cacao farm to increase their income and to stop slash-and-burn </a:t>
            </a:r>
          </a:p>
          <a:p>
            <a:r>
              <a:rPr lang="en-US" altLang="ja-JP" sz="1600" dirty="0">
                <a:ea typeface="Meiryo UI" panose="020B0604030504040204" pitchFamily="50" charset="-128"/>
                <a:cs typeface="Calibri Light" panose="020F0302020204030204" pitchFamily="34" charset="0"/>
              </a:rPr>
              <a:t> </a:t>
            </a:r>
            <a:r>
              <a:rPr lang="en-US" altLang="ja-JP" sz="1600" dirty="0" smtClean="0">
                <a:ea typeface="Meiryo UI" panose="020B0604030504040204" pitchFamily="50" charset="-128"/>
                <a:cs typeface="Calibri Light" panose="020F0302020204030204" pitchFamily="34" charset="0"/>
              </a:rPr>
              <a:t>      agriculture.</a:t>
            </a:r>
          </a:p>
          <a:p>
            <a:endParaRPr kumimoji="1" lang="en-US" altLang="ja-JP" dirty="0" smtClean="0">
              <a:ea typeface="Meiryo UI" panose="020B0604030504040204" pitchFamily="50" charset="-128"/>
              <a:cs typeface="Calibri Light" panose="020F0302020204030204" pitchFamily="34" charset="0"/>
            </a:endParaRPr>
          </a:p>
          <a:p>
            <a:endParaRPr kumimoji="1" lang="ja-JP" altLang="en-US" dirty="0" smtClean="0">
              <a:ea typeface="Meiryo UI" panose="020B0604030504040204" pitchFamily="50" charset="-128"/>
              <a:cs typeface="Calibri Light" panose="020F0302020204030204" pitchFamily="34" charset="0"/>
            </a:endParaRPr>
          </a:p>
        </p:txBody>
      </p:sp>
      <p:pic>
        <p:nvPicPr>
          <p:cNvPr id="13" name="図 12"/>
          <p:cNvPicPr>
            <a:picLocks noChangeAspect="1"/>
          </p:cNvPicPr>
          <p:nvPr/>
        </p:nvPicPr>
        <p:blipFill>
          <a:blip r:embed="rId2"/>
          <a:stretch>
            <a:fillRect/>
          </a:stretch>
        </p:blipFill>
        <p:spPr>
          <a:xfrm>
            <a:off x="6969224" y="2694658"/>
            <a:ext cx="2371550" cy="1505843"/>
          </a:xfrm>
          <a:prstGeom prst="rect">
            <a:avLst/>
          </a:prstGeom>
        </p:spPr>
      </p:pic>
      <p:sp>
        <p:nvSpPr>
          <p:cNvPr id="14" name="テキスト ボックス 13"/>
          <p:cNvSpPr txBox="1"/>
          <p:nvPr/>
        </p:nvSpPr>
        <p:spPr>
          <a:xfrm>
            <a:off x="199579" y="4480664"/>
            <a:ext cx="9505949" cy="892552"/>
          </a:xfrm>
          <a:prstGeom prst="rect">
            <a:avLst/>
          </a:prstGeom>
          <a:noFill/>
          <a:ln>
            <a:solidFill>
              <a:schemeClr val="tx1"/>
            </a:solidFill>
          </a:ln>
        </p:spPr>
        <p:txBody>
          <a:bodyPr wrap="square" rtlCol="0">
            <a:spAutoFit/>
          </a:bodyPr>
          <a:lstStyle/>
          <a:p>
            <a:r>
              <a:rPr lang="en-US" altLang="ja-JP" b="1" dirty="0" smtClean="0">
                <a:ea typeface="Meiryo UI" panose="020B0604030504040204" pitchFamily="50" charset="-128"/>
                <a:cs typeface="Calibri Light" panose="020F0302020204030204" pitchFamily="34" charset="0"/>
              </a:rPr>
              <a:t>【Factors for Success】</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This project improves the quality of cacao beans, and succeeds in setting an appropriate price for them.</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This project makes a success in establishing its products as qualified chocolate made by raw cacao beans. </a:t>
            </a:r>
            <a:endParaRPr lang="en-US" altLang="ja-JP" dirty="0" smtClean="0">
              <a:ea typeface="Meiryo UI" panose="020B0604030504040204" pitchFamily="50" charset="-128"/>
              <a:cs typeface="Calibri Light" panose="020F0302020204030204" pitchFamily="34" charset="0"/>
            </a:endParaRPr>
          </a:p>
        </p:txBody>
      </p:sp>
    </p:spTree>
    <p:extLst>
      <p:ext uri="{BB962C8B-B14F-4D97-AF65-F5344CB8AC3E}">
        <p14:creationId xmlns:p14="http://schemas.microsoft.com/office/powerpoint/2010/main" val="2433016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 name="タイトル 2"/>
          <p:cNvSpPr>
            <a:spLocks noGrp="1"/>
          </p:cNvSpPr>
          <p:nvPr>
            <p:ph type="title"/>
          </p:nvPr>
        </p:nvSpPr>
        <p:spPr/>
        <p:txBody>
          <a:bodyPr/>
          <a:lstStyle/>
          <a:p>
            <a:r>
              <a:rPr lang="en-US" altLang="ja-JP" dirty="0"/>
              <a:t>Member’s </a:t>
            </a:r>
            <a:r>
              <a:rPr lang="en-US" altLang="ja-JP" dirty="0" smtClean="0"/>
              <a:t>name(Policies (1) )</a:t>
            </a:r>
            <a:endParaRPr kumimoji="1" lang="ja-JP" altLang="en-US" dirty="0"/>
          </a:p>
        </p:txBody>
      </p:sp>
      <p:sp>
        <p:nvSpPr>
          <p:cNvPr id="8" name="テキスト プレースホルダー 7"/>
          <p:cNvSpPr>
            <a:spLocks noGrp="1"/>
          </p:cNvSpPr>
          <p:nvPr>
            <p:ph type="body" sz="quarter" idx="17"/>
          </p:nvPr>
        </p:nvSpPr>
        <p:spPr>
          <a:xfrm>
            <a:off x="200025" y="764704"/>
            <a:ext cx="9505950" cy="495108"/>
          </a:xfrm>
        </p:spPr>
        <p:txBody>
          <a:bodyPr/>
          <a:lstStyle/>
          <a:p>
            <a:pPr marL="0" indent="0">
              <a:buNone/>
            </a:pPr>
            <a:r>
              <a:rPr lang="en-US" altLang="ja-JP" sz="1800" b="1" dirty="0" smtClean="0"/>
              <a:t>Title</a:t>
            </a:r>
            <a:endParaRPr lang="ja-JP" altLang="en-US" sz="1800" b="1" dirty="0"/>
          </a:p>
        </p:txBody>
      </p:sp>
      <p:sp>
        <p:nvSpPr>
          <p:cNvPr id="9" name="テキスト ボックス 8"/>
          <p:cNvSpPr txBox="1"/>
          <p:nvPr/>
        </p:nvSpPr>
        <p:spPr>
          <a:xfrm>
            <a:off x="200025" y="1442968"/>
            <a:ext cx="9505949" cy="3323987"/>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Calibri"/>
                <a:ea typeface="Meiryo UI" panose="020B0604030504040204" pitchFamily="50" charset="-128"/>
                <a:cs typeface="Calibri Light" panose="020F0302020204030204" pitchFamily="34" charset="0"/>
              </a:rPr>
              <a:t>【Description】</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 </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a:t>
            </a:r>
          </a:p>
          <a:p>
            <a:pPr marL="285750" indent="-285750">
              <a:buFont typeface="Wingdings" panose="05000000000000000000" pitchFamily="2" charset="2"/>
              <a:buChar char="l"/>
            </a:pPr>
            <a:endParaRPr lang="en-US" altLang="ja-JP" sz="1600" dirty="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lang="en-US" altLang="ja-JP" sz="1600" dirty="0">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Calibri"/>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Calibri"/>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solidFill>
                <a:prstClr val="black"/>
              </a:solidFill>
              <a:latin typeface="Calibri"/>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Meiryo UI" panose="020B0604030504040204" pitchFamily="50" charset="-128"/>
              <a:cs typeface="Calibri Light" panose="020F0302020204030204" pitchFamily="34" charset="0"/>
            </a:endParaRPr>
          </a:p>
        </p:txBody>
      </p:sp>
      <p:sp>
        <p:nvSpPr>
          <p:cNvPr id="10" name="テキスト ボックス 9"/>
          <p:cNvSpPr txBox="1"/>
          <p:nvPr/>
        </p:nvSpPr>
        <p:spPr>
          <a:xfrm>
            <a:off x="200025" y="4969939"/>
            <a:ext cx="9505949" cy="1600438"/>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Calibri"/>
                <a:ea typeface="Meiryo UI" panose="020B0604030504040204" pitchFamily="50" charset="-128"/>
                <a:cs typeface="Calibri Light" panose="020F0302020204030204" pitchFamily="34" charset="0"/>
              </a:rPr>
              <a:t>【Policy Effect】</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a:t>
            </a:r>
          </a:p>
          <a:p>
            <a:pPr marL="285750" indent="-285750">
              <a:buFont typeface="Wingdings" panose="05000000000000000000" pitchFamily="2" charset="2"/>
              <a:buChar char="l"/>
            </a:pPr>
            <a:r>
              <a:rPr lang="en-US" altLang="ja-JP" sz="1600" dirty="0">
                <a:ea typeface="Meiryo UI" panose="020B0604030504040204" pitchFamily="50" charset="-128"/>
                <a:cs typeface="Calibri Light" panose="020F0302020204030204" pitchFamily="34" charset="0"/>
              </a:rPr>
              <a:t>~~~ </a:t>
            </a:r>
          </a:p>
          <a:p>
            <a:pPr marL="285750" indent="-285750">
              <a:buFont typeface="Wingdings" panose="05000000000000000000" pitchFamily="2" charset="2"/>
              <a:buChar char="l"/>
            </a:pPr>
            <a:r>
              <a:rPr lang="en-US" altLang="ja-JP" sz="1600" dirty="0" smtClean="0">
                <a:ea typeface="Meiryo UI" panose="020B0604030504040204" pitchFamily="50" charset="-128"/>
                <a:cs typeface="Calibri Light" panose="020F0302020204030204" pitchFamily="34" charset="0"/>
              </a:rPr>
              <a:t>~~~</a:t>
            </a:r>
          </a:p>
          <a:p>
            <a:pPr marL="285750" indent="-285750">
              <a:buFont typeface="Wingdings" panose="05000000000000000000" pitchFamily="2" charset="2"/>
              <a:buChar char="l"/>
            </a:pPr>
            <a:endParaRPr lang="en-US" altLang="ja-JP" sz="1600" dirty="0">
              <a:ea typeface="Meiryo UI" panose="020B0604030504040204" pitchFamily="50" charset="-128"/>
              <a:cs typeface="Calibri Light" panose="020F0302020204030204" pitchFamily="34" charset="0"/>
            </a:endParaRPr>
          </a:p>
          <a:p>
            <a:pPr marL="285750" indent="-285750">
              <a:buFont typeface="Wingdings" panose="05000000000000000000" pitchFamily="2" charset="2"/>
              <a:buChar char="l"/>
            </a:pPr>
            <a:endParaRPr lang="en-US" altLang="ja-JP" sz="1600" dirty="0">
              <a:ea typeface="Meiryo UI" panose="020B0604030504040204" pitchFamily="50" charset="-128"/>
              <a:cs typeface="Calibri Light" panose="020F0302020204030204" pitchFamily="34" charset="0"/>
            </a:endParaRPr>
          </a:p>
        </p:txBody>
      </p:sp>
      <p:sp>
        <p:nvSpPr>
          <p:cNvPr id="11" name="正方形/長方形 10"/>
          <p:cNvSpPr/>
          <p:nvPr/>
        </p:nvSpPr>
        <p:spPr bwMode="auto">
          <a:xfrm>
            <a:off x="7185248" y="1557185"/>
            <a:ext cx="2263961" cy="1876488"/>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en-US" altLang="ja-JP" sz="1800" dirty="0" smtClean="0">
                <a:latin typeface="Meiryo UI" panose="020B0604030504040204" pitchFamily="50" charset="-128"/>
                <a:ea typeface="Meiryo UI" panose="020B0604030504040204" pitchFamily="50" charset="-128"/>
              </a:rPr>
              <a:t>Picture</a:t>
            </a:r>
            <a:endParaRPr kumimoji="0" lang="ja-JP" altLang="en-US" sz="1800" dirty="0" smtClean="0">
              <a:latin typeface="Meiryo UI" panose="020B0604030504040204" pitchFamily="50" charset="-128"/>
              <a:ea typeface="Meiryo UI" panose="020B0604030504040204" pitchFamily="50" charset="-128"/>
            </a:endParaRPr>
          </a:p>
        </p:txBody>
      </p:sp>
      <p:sp>
        <p:nvSpPr>
          <p:cNvPr id="12" name="大かっこ 11"/>
          <p:cNvSpPr/>
          <p:nvPr/>
        </p:nvSpPr>
        <p:spPr>
          <a:xfrm>
            <a:off x="308483" y="3520025"/>
            <a:ext cx="9289032" cy="1008113"/>
          </a:xfrm>
          <a:prstGeom prst="bracketPair">
            <a:avLst>
              <a:gd name="adj" fmla="val 1405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en-US" altLang="ja-JP" sz="1600" b="1" dirty="0" smtClean="0"/>
              <a:t>Application Example</a:t>
            </a:r>
          </a:p>
          <a:p>
            <a:pPr marL="285750" indent="-285750" algn="just" defTabSz="457200">
              <a:buFont typeface="Wingdings" panose="05000000000000000000" pitchFamily="2" charset="2"/>
              <a:buChar char="l"/>
              <a:defRPr/>
            </a:pPr>
            <a:r>
              <a:rPr lang="en-US" altLang="ja-JP" sz="1600" dirty="0">
                <a:ea typeface="Meiryo UI" panose="020B0604030504040204" pitchFamily="50" charset="-128"/>
                <a:cs typeface="Calibri Light" panose="020F0302020204030204" pitchFamily="34" charset="0"/>
              </a:rPr>
              <a:t>~~~</a:t>
            </a:r>
          </a:p>
          <a:p>
            <a:pPr marL="285750" indent="-285750" algn="just" defTabSz="457200">
              <a:buFont typeface="Wingdings" panose="05000000000000000000" pitchFamily="2" charset="2"/>
              <a:buChar char="l"/>
              <a:defRPr/>
            </a:pPr>
            <a:r>
              <a:rPr lang="en-US" altLang="ja-JP" sz="1600" dirty="0" smtClean="0">
                <a:ea typeface="Meiryo UI" panose="020B0604030504040204" pitchFamily="50" charset="-128"/>
                <a:cs typeface="Calibri Light" panose="020F0302020204030204" pitchFamily="34" charset="0"/>
              </a:rPr>
              <a:t>~~~</a:t>
            </a:r>
            <a:r>
              <a:rPr lang="en-US" altLang="ja-JP" sz="1600" dirty="0" smtClean="0">
                <a:solidFill>
                  <a:prstClr val="black"/>
                </a:solidFill>
                <a:ea typeface="游ゴシック" panose="020B0400000000000000" pitchFamily="50" charset="-128"/>
              </a:rPr>
              <a:t>.</a:t>
            </a:r>
            <a:endParaRPr lang="en-US" altLang="ja-JP" sz="1600" dirty="0">
              <a:solidFill>
                <a:prstClr val="black"/>
              </a:solidFill>
              <a:ea typeface="游ゴシック" panose="020B0400000000000000" pitchFamily="50" charset="-128"/>
            </a:endParaRPr>
          </a:p>
        </p:txBody>
      </p:sp>
    </p:spTree>
    <p:extLst>
      <p:ext uri="{BB962C8B-B14F-4D97-AF65-F5344CB8AC3E}">
        <p14:creationId xmlns:p14="http://schemas.microsoft.com/office/powerpoint/2010/main" val="1563443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 name="タイトル 2"/>
          <p:cNvSpPr>
            <a:spLocks noGrp="1"/>
          </p:cNvSpPr>
          <p:nvPr>
            <p:ph type="title"/>
          </p:nvPr>
        </p:nvSpPr>
        <p:spPr/>
        <p:txBody>
          <a:bodyPr/>
          <a:lstStyle/>
          <a:p>
            <a:r>
              <a:rPr lang="en-US" altLang="ja-JP" dirty="0" smtClean="0"/>
              <a:t>JAPAN(Policies (1))</a:t>
            </a:r>
            <a:endParaRPr kumimoji="1" lang="ja-JP" altLang="en-US" dirty="0"/>
          </a:p>
        </p:txBody>
      </p:sp>
      <p:sp>
        <p:nvSpPr>
          <p:cNvPr id="8" name="テキスト プレースホルダー 7"/>
          <p:cNvSpPr>
            <a:spLocks noGrp="1"/>
          </p:cNvSpPr>
          <p:nvPr>
            <p:ph type="body" sz="quarter" idx="17"/>
          </p:nvPr>
        </p:nvSpPr>
        <p:spPr>
          <a:xfrm>
            <a:off x="200025" y="764704"/>
            <a:ext cx="9505950" cy="495108"/>
          </a:xfrm>
        </p:spPr>
        <p:txBody>
          <a:bodyPr/>
          <a:lstStyle/>
          <a:p>
            <a:pPr marL="0" indent="0">
              <a:buNone/>
            </a:pPr>
            <a:r>
              <a:rPr lang="en-US" altLang="ja-JP" sz="1800" b="1" dirty="0" smtClean="0"/>
              <a:t>Trade Tie-up Promotion Program  (JETRO)</a:t>
            </a:r>
            <a:endParaRPr kumimoji="1" lang="ja-JP" altLang="en-US" sz="1800" b="1" dirty="0"/>
          </a:p>
        </p:txBody>
      </p:sp>
      <p:sp>
        <p:nvSpPr>
          <p:cNvPr id="9" name="テキスト ボックス 8"/>
          <p:cNvSpPr txBox="1"/>
          <p:nvPr/>
        </p:nvSpPr>
        <p:spPr>
          <a:xfrm>
            <a:off x="200025" y="1442968"/>
            <a:ext cx="9505949" cy="3570208"/>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Calibri"/>
                <a:ea typeface="Meiryo UI" panose="020B0604030504040204" pitchFamily="50" charset="-128"/>
                <a:cs typeface="Calibri Light" panose="020F0302020204030204" pitchFamily="34" charset="0"/>
              </a:rPr>
              <a:t>【Description】</a:t>
            </a:r>
          </a:p>
          <a:p>
            <a:pPr marL="285750" lvl="0" indent="-285750" defTabSz="457200">
              <a:buFont typeface="Wingdings" panose="05000000000000000000" pitchFamily="2" charset="2"/>
              <a:buChar char="l"/>
              <a:defRPr/>
            </a:pPr>
            <a:r>
              <a:rPr lang="en-US" altLang="ja-JP" sz="1600" dirty="0">
                <a:solidFill>
                  <a:prstClr val="black"/>
                </a:solidFill>
                <a:ea typeface="游ゴシック" panose="020B0400000000000000" pitchFamily="50" charset="-128"/>
              </a:rPr>
              <a:t>Trade Tie-up Promotion Program </a:t>
            </a:r>
            <a:r>
              <a:rPr lang="en-US" altLang="ja-JP" sz="1600" dirty="0" smtClean="0">
                <a:solidFill>
                  <a:prstClr val="black"/>
                </a:solidFill>
                <a:ea typeface="游ゴシック" panose="020B0400000000000000" pitchFamily="50" charset="-128"/>
              </a:rPr>
              <a:t>(TTPP) </a:t>
            </a:r>
            <a:r>
              <a:rPr lang="en-US" altLang="ja-JP" sz="1600" dirty="0">
                <a:solidFill>
                  <a:prstClr val="black"/>
                </a:solidFill>
                <a:ea typeface="游ゴシック" panose="020B0400000000000000" pitchFamily="50" charset="-128"/>
              </a:rPr>
              <a:t>is </a:t>
            </a:r>
            <a:r>
              <a:rPr lang="en-US" altLang="ja-JP" sz="1600" dirty="0" smtClean="0">
                <a:solidFill>
                  <a:prstClr val="black"/>
                </a:solidFill>
                <a:ea typeface="游ゴシック" panose="020B0400000000000000" pitchFamily="50" charset="-128"/>
              </a:rPr>
              <a:t>an international business matching system operated by the Japan External Trade Organization (JETRO). </a:t>
            </a:r>
            <a:endParaRPr lang="en-US" altLang="ja-JP" sz="1600" dirty="0">
              <a:solidFill>
                <a:prstClr val="black"/>
              </a:solidFill>
              <a:ea typeface="Meiryo UI" panose="020B0604030504040204" pitchFamily="50" charset="-128"/>
              <a:cs typeface="Calibri Light" panose="020F0302020204030204" pitchFamily="34" charset="0"/>
            </a:endParaRPr>
          </a:p>
          <a:p>
            <a:pPr marL="285750" lvl="0" indent="-285750" defTabSz="457200">
              <a:buFont typeface="Wingdings" panose="05000000000000000000" pitchFamily="2" charset="2"/>
              <a:buChar char="l"/>
              <a:defRPr/>
            </a:pPr>
            <a:r>
              <a:rPr lang="en-US" altLang="ja-JP" sz="1600" dirty="0" smtClean="0">
                <a:solidFill>
                  <a:prstClr val="black"/>
                </a:solidFill>
                <a:ea typeface="Meiryo UI" panose="020B0604030504040204" pitchFamily="50" charset="-128"/>
                <a:cs typeface="Calibri Light" panose="020F0302020204030204" pitchFamily="34" charset="0"/>
              </a:rPr>
              <a:t>The TTPP </a:t>
            </a:r>
            <a:r>
              <a:rPr lang="en-US" altLang="ja-JP" sz="1600" dirty="0">
                <a:solidFill>
                  <a:prstClr val="black"/>
                </a:solidFill>
                <a:ea typeface="Meiryo UI" panose="020B0604030504040204" pitchFamily="50" charset="-128"/>
                <a:cs typeface="Calibri Light" panose="020F0302020204030204" pitchFamily="34" charset="0"/>
              </a:rPr>
              <a:t>provides proposal information related to various types of businesses ranging from import and export to business tie-up and business support. Business proposals registered by foreign users are translated into Japanese to enable Japanese users to view them both in English and Japanese.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Calibri"/>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Calibri"/>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Calibri"/>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solidFill>
                <a:prstClr val="black"/>
              </a:solidFill>
              <a:latin typeface="Calibri"/>
              <a:ea typeface="Meiryo UI" panose="020B0604030504040204" pitchFamily="50" charset="-128"/>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Meiryo UI" panose="020B0604030504040204" pitchFamily="50" charset="-128"/>
              <a:cs typeface="Calibri Light" panose="020F0302020204030204" pitchFamily="34" charset="0"/>
            </a:endParaRPr>
          </a:p>
        </p:txBody>
      </p:sp>
      <p:sp>
        <p:nvSpPr>
          <p:cNvPr id="10" name="テキスト ボックス 9"/>
          <p:cNvSpPr txBox="1"/>
          <p:nvPr/>
        </p:nvSpPr>
        <p:spPr>
          <a:xfrm>
            <a:off x="200025" y="5301208"/>
            <a:ext cx="9505949" cy="86177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Calibri"/>
                <a:ea typeface="Meiryo UI" panose="020B0604030504040204" pitchFamily="50" charset="-128"/>
                <a:cs typeface="Calibri Light" panose="020F0302020204030204" pitchFamily="34" charset="0"/>
              </a:rPr>
              <a:t>【Policy Effect】</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600" b="0" i="0" u="none" strike="noStrike" kern="1200" cap="none" spc="0" normalizeH="0" baseline="0" noProof="0" dirty="0" smtClean="0">
                <a:ln>
                  <a:noFill/>
                </a:ln>
                <a:solidFill>
                  <a:prstClr val="black"/>
                </a:solidFill>
                <a:effectLst/>
                <a:uLnTx/>
                <a:uFillTx/>
                <a:latin typeface="Calibri"/>
                <a:ea typeface="游ゴシック" panose="020B0400000000000000" pitchFamily="50" charset="-128"/>
                <a:cs typeface="Calibri Light" panose="020F0302020204030204" pitchFamily="34" charset="0"/>
              </a:rPr>
              <a:t>Possibility of enhancing</a:t>
            </a:r>
            <a:r>
              <a:rPr kumimoji="1" lang="en-US" altLang="ja-JP" sz="1600" b="0" i="0" u="none" strike="noStrike" kern="1200" cap="none" spc="0" normalizeH="0" noProof="0" dirty="0" smtClean="0">
                <a:ln>
                  <a:noFill/>
                </a:ln>
                <a:solidFill>
                  <a:prstClr val="black"/>
                </a:solidFill>
                <a:effectLst/>
                <a:uLnTx/>
                <a:uFillTx/>
                <a:latin typeface="Calibri"/>
                <a:ea typeface="游ゴシック" panose="020B0400000000000000" pitchFamily="50" charset="-128"/>
                <a:cs typeface="Calibri Light" panose="020F0302020204030204" pitchFamily="34" charset="0"/>
              </a:rPr>
              <a:t> </a:t>
            </a:r>
            <a:r>
              <a:rPr kumimoji="1" lang="en-US" altLang="ja-JP" sz="1600" b="0" i="0" u="none" strike="noStrike" kern="1200" cap="none" spc="0" normalizeH="0" baseline="0" noProof="0" dirty="0" smtClean="0">
                <a:ln>
                  <a:noFill/>
                </a:ln>
                <a:solidFill>
                  <a:prstClr val="black"/>
                </a:solidFill>
                <a:effectLst/>
                <a:uLnTx/>
                <a:uFillTx/>
                <a:latin typeface="Calibri"/>
                <a:ea typeface="游ゴシック" panose="020B0400000000000000" pitchFamily="50" charset="-128"/>
                <a:cs typeface="Calibri Light" panose="020F0302020204030204" pitchFamily="34" charset="0"/>
              </a:rPr>
              <a:t>innovative solutions to meet the SDGs may increase by increasing</a:t>
            </a:r>
            <a:r>
              <a:rPr kumimoji="1" lang="en-US" altLang="ja-JP" sz="1600" b="0" i="0" u="none" strike="noStrike" kern="1200" cap="none" spc="0" normalizeH="0" noProof="0" dirty="0" smtClean="0">
                <a:ln>
                  <a:noFill/>
                </a:ln>
                <a:solidFill>
                  <a:prstClr val="black"/>
                </a:solidFill>
                <a:effectLst/>
                <a:uLnTx/>
                <a:uFillTx/>
                <a:latin typeface="Calibri"/>
                <a:ea typeface="游ゴシック" panose="020B0400000000000000" pitchFamily="50" charset="-128"/>
                <a:cs typeface="Calibri Light" panose="020F0302020204030204" pitchFamily="34" charset="0"/>
              </a:rPr>
              <a:t> international business transactions</a:t>
            </a:r>
            <a:r>
              <a:rPr kumimoji="1" lang="en-US" altLang="ja-JP" sz="1600" b="0" i="0" u="none" strike="noStrike" kern="1200" cap="none" spc="0" normalizeH="0" baseline="0" noProof="0" dirty="0" smtClean="0">
                <a:ln>
                  <a:noFill/>
                </a:ln>
                <a:solidFill>
                  <a:prstClr val="black"/>
                </a:solidFill>
                <a:effectLst/>
                <a:uLnTx/>
                <a:uFillTx/>
                <a:latin typeface="Calibri"/>
                <a:ea typeface="游ゴシック" panose="020B0400000000000000" pitchFamily="50" charset="-128"/>
                <a:cs typeface="Calibri Light" panose="020F0302020204030204" pitchFamily="34" charset="0"/>
              </a:rPr>
              <a:t>.    </a:t>
            </a:r>
            <a:endParaRPr kumimoji="1" lang="en-US" altLang="ja-JP" sz="1800" b="0" i="0" u="none" strike="noStrike" kern="1200" cap="none" spc="0" normalizeH="0" baseline="0" noProof="0" dirty="0">
              <a:ln>
                <a:noFill/>
              </a:ln>
              <a:solidFill>
                <a:prstClr val="black"/>
              </a:solidFill>
              <a:effectLst/>
              <a:uLnTx/>
              <a:uFillTx/>
              <a:latin typeface="Calibri"/>
              <a:ea typeface="Meiryo UI" panose="020B0604030504040204" pitchFamily="50" charset="-128"/>
              <a:cs typeface="Calibri Light" panose="020F0302020204030204" pitchFamily="34" charset="0"/>
            </a:endParaRPr>
          </a:p>
        </p:txBody>
      </p:sp>
      <p:pic>
        <p:nvPicPr>
          <p:cNvPr id="6" name="図 5"/>
          <p:cNvPicPr>
            <a:picLocks noChangeAspect="1"/>
          </p:cNvPicPr>
          <p:nvPr/>
        </p:nvPicPr>
        <p:blipFill>
          <a:blip r:embed="rId2"/>
          <a:stretch>
            <a:fillRect/>
          </a:stretch>
        </p:blipFill>
        <p:spPr>
          <a:xfrm>
            <a:off x="6137977" y="2976380"/>
            <a:ext cx="3429000" cy="1918151"/>
          </a:xfrm>
          <a:prstGeom prst="rect">
            <a:avLst/>
          </a:prstGeom>
        </p:spPr>
      </p:pic>
      <p:sp>
        <p:nvSpPr>
          <p:cNvPr id="4" name="テキスト ボックス 3"/>
          <p:cNvSpPr txBox="1"/>
          <p:nvPr/>
        </p:nvSpPr>
        <p:spPr>
          <a:xfrm>
            <a:off x="200025" y="3027144"/>
            <a:ext cx="5689079" cy="1815882"/>
          </a:xfrm>
          <a:prstGeom prst="rect">
            <a:avLst/>
          </a:prstGeom>
          <a:noFill/>
        </p:spPr>
        <p:txBody>
          <a:bodyPr wrap="square" rtlCol="0">
            <a:spAutoFit/>
          </a:bodyPr>
          <a:lstStyle/>
          <a:p>
            <a:pPr marL="285750" lvl="0" indent="-285750" defTabSz="457200">
              <a:buFont typeface="Wingdings" panose="05000000000000000000" pitchFamily="2" charset="2"/>
              <a:buChar char="l"/>
              <a:defRPr/>
            </a:pPr>
            <a:r>
              <a:rPr lang="en-US" altLang="ja-JP" sz="1600" dirty="0" smtClean="0">
                <a:solidFill>
                  <a:prstClr val="black"/>
                </a:solidFill>
                <a:ea typeface="游ゴシック" panose="020B0400000000000000" pitchFamily="50" charset="-128"/>
              </a:rPr>
              <a:t>Registered </a:t>
            </a:r>
            <a:r>
              <a:rPr lang="en-US" altLang="ja-JP" sz="1600" dirty="0">
                <a:solidFill>
                  <a:prstClr val="black"/>
                </a:solidFill>
                <a:ea typeface="游ゴシック" panose="020B0400000000000000" pitchFamily="50" charset="-128"/>
              </a:rPr>
              <a:t>business proposals and </a:t>
            </a:r>
            <a:r>
              <a:rPr lang="en-US" altLang="ja-JP" sz="1600" dirty="0" smtClean="0">
                <a:solidFill>
                  <a:prstClr val="black"/>
                </a:solidFill>
                <a:ea typeface="游ゴシック" panose="020B0400000000000000" pitchFamily="50" charset="-128"/>
              </a:rPr>
              <a:t>users </a:t>
            </a:r>
            <a:r>
              <a:rPr lang="en-US" altLang="ja-JP" sz="1600" dirty="0">
                <a:solidFill>
                  <a:prstClr val="black"/>
                </a:solidFill>
                <a:ea typeface="游ゴシック" panose="020B0400000000000000" pitchFamily="50" charset="-128"/>
              </a:rPr>
              <a:t>(business entities) can deliver their business information to business people around the world through TTPP's Japanese and English website, enhancing their business opportunities. </a:t>
            </a:r>
            <a:r>
              <a:rPr lang="en-US" altLang="ja-JP" sz="1600" dirty="0" smtClean="0">
                <a:solidFill>
                  <a:prstClr val="black"/>
                </a:solidFill>
                <a:ea typeface="游ゴシック" panose="020B0400000000000000" pitchFamily="50" charset="-128"/>
              </a:rPr>
              <a:t>Users </a:t>
            </a:r>
            <a:r>
              <a:rPr lang="en-US" altLang="ja-JP" sz="1600" dirty="0">
                <a:solidFill>
                  <a:prstClr val="black"/>
                </a:solidFill>
                <a:ea typeface="游ゴシック" panose="020B0400000000000000" pitchFamily="50" charset="-128"/>
              </a:rPr>
              <a:t>can provide their </a:t>
            </a:r>
            <a:r>
              <a:rPr lang="en-US" altLang="ja-JP" sz="1600" dirty="0" smtClean="0">
                <a:solidFill>
                  <a:prstClr val="black"/>
                </a:solidFill>
                <a:ea typeface="游ゴシック" panose="020B0400000000000000" pitchFamily="50" charset="-128"/>
              </a:rPr>
              <a:t>information in a </a:t>
            </a:r>
            <a:r>
              <a:rPr lang="en-US" altLang="ja-JP" sz="1600" dirty="0">
                <a:solidFill>
                  <a:prstClr val="black"/>
                </a:solidFill>
                <a:ea typeface="游ゴシック" panose="020B0400000000000000" pitchFamily="50" charset="-128"/>
              </a:rPr>
              <a:t>timely </a:t>
            </a:r>
            <a:r>
              <a:rPr lang="en-US" altLang="ja-JP" sz="1600" dirty="0" smtClean="0">
                <a:solidFill>
                  <a:prstClr val="black"/>
                </a:solidFill>
                <a:ea typeface="游ゴシック" panose="020B0400000000000000" pitchFamily="50" charset="-128"/>
              </a:rPr>
              <a:t>way since </a:t>
            </a:r>
            <a:r>
              <a:rPr lang="en-US" altLang="ja-JP" sz="1600" dirty="0">
                <a:solidFill>
                  <a:prstClr val="black"/>
                </a:solidFill>
                <a:ea typeface="游ゴシック" panose="020B0400000000000000" pitchFamily="50" charset="-128"/>
              </a:rPr>
              <a:t>they can register, update or delete their business proposals on </a:t>
            </a:r>
            <a:r>
              <a:rPr lang="en-US" altLang="ja-JP" sz="1600" dirty="0" smtClean="0">
                <a:solidFill>
                  <a:prstClr val="black"/>
                </a:solidFill>
                <a:ea typeface="游ゴシック" panose="020B0400000000000000" pitchFamily="50" charset="-128"/>
              </a:rPr>
              <a:t>the TTPP </a:t>
            </a:r>
            <a:r>
              <a:rPr lang="en-US" altLang="ja-JP" sz="1600" dirty="0">
                <a:solidFill>
                  <a:prstClr val="black"/>
                </a:solidFill>
                <a:ea typeface="游ゴシック" panose="020B0400000000000000" pitchFamily="50" charset="-128"/>
              </a:rPr>
              <a:t>website at any time.</a:t>
            </a:r>
            <a:endParaRPr lang="en-US" altLang="ja-JP" dirty="0">
              <a:solidFill>
                <a:prstClr val="black"/>
              </a:solidFill>
              <a:ea typeface="Meiryo UI" panose="020B0604030504040204" pitchFamily="50" charset="-128"/>
              <a:cs typeface="Calibri Light" panose="020F0302020204030204" pitchFamily="34" charset="0"/>
            </a:endParaRPr>
          </a:p>
        </p:txBody>
      </p:sp>
    </p:spTree>
    <p:extLst>
      <p:ext uri="{BB962C8B-B14F-4D97-AF65-F5344CB8AC3E}">
        <p14:creationId xmlns:p14="http://schemas.microsoft.com/office/powerpoint/2010/main" val="1157864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p:cNvSpPr>
            <a:spLocks noGrp="1"/>
          </p:cNvSpPr>
          <p:nvPr>
            <p:ph type="title"/>
          </p:nvPr>
        </p:nvSpPr>
        <p:spPr/>
        <p:txBody>
          <a:bodyPr/>
          <a:lstStyle/>
          <a:p>
            <a:r>
              <a:rPr lang="en-US" altLang="ja-JP" dirty="0"/>
              <a:t>JAPAN(Policies </a:t>
            </a:r>
            <a:r>
              <a:rPr lang="en-US" altLang="ja-JP" dirty="0" smtClean="0"/>
              <a:t>(2))</a:t>
            </a:r>
            <a:endParaRPr kumimoji="1" lang="ja-JP" altLang="en-US" dirty="0"/>
          </a:p>
        </p:txBody>
      </p:sp>
      <p:sp>
        <p:nvSpPr>
          <p:cNvPr id="8" name="テキスト プレースホルダー 7"/>
          <p:cNvSpPr>
            <a:spLocks noGrp="1"/>
          </p:cNvSpPr>
          <p:nvPr>
            <p:ph type="body" sz="quarter" idx="17"/>
          </p:nvPr>
        </p:nvSpPr>
        <p:spPr>
          <a:xfrm>
            <a:off x="200025" y="764704"/>
            <a:ext cx="9505950" cy="479719"/>
          </a:xfrm>
        </p:spPr>
        <p:txBody>
          <a:bodyPr/>
          <a:lstStyle/>
          <a:p>
            <a:pPr marL="0" indent="0" algn="ctr">
              <a:buNone/>
            </a:pPr>
            <a:r>
              <a:rPr lang="en-US" altLang="ja-JP" sz="1700" b="1" dirty="0" smtClean="0"/>
              <a:t>Program for Promoting Innovative Activities by People from Abroad (City X) </a:t>
            </a:r>
            <a:endParaRPr kumimoji="1" lang="ja-JP" altLang="en-US" sz="1700" b="1" dirty="0"/>
          </a:p>
        </p:txBody>
      </p:sp>
      <p:sp>
        <p:nvSpPr>
          <p:cNvPr id="9" name="テキスト ボックス 8"/>
          <p:cNvSpPr txBox="1"/>
          <p:nvPr/>
        </p:nvSpPr>
        <p:spPr>
          <a:xfrm>
            <a:off x="200025" y="1596276"/>
            <a:ext cx="9505949" cy="3200876"/>
          </a:xfrm>
          <a:prstGeom prst="rect">
            <a:avLst/>
          </a:prstGeom>
          <a:noFill/>
          <a:ln>
            <a:solidFill>
              <a:schemeClr val="tx1"/>
            </a:solidFill>
          </a:ln>
        </p:spPr>
        <p:txBody>
          <a:bodyPr wrap="square" rtlCol="0">
            <a:spAutoFit/>
          </a:bodyPr>
          <a:lstStyle/>
          <a:p>
            <a:r>
              <a:rPr lang="en-US" altLang="ja-JP" b="1" dirty="0" smtClean="0">
                <a:ea typeface="Meiryo UI" panose="020B0604030504040204" pitchFamily="50" charset="-128"/>
                <a:cs typeface="Calibri Light" panose="020F0302020204030204" pitchFamily="34" charset="0"/>
              </a:rPr>
              <a:t>【Description】</a:t>
            </a:r>
          </a:p>
          <a:p>
            <a:pPr marL="285750" lvl="0" indent="-285750" defTabSz="457200">
              <a:buFont typeface="Wingdings" panose="05000000000000000000" pitchFamily="2" charset="2"/>
              <a:buChar char="l"/>
              <a:defRPr/>
            </a:pPr>
            <a:r>
              <a:rPr lang="en-US" altLang="ja-JP" sz="1600" dirty="0">
                <a:solidFill>
                  <a:prstClr val="black"/>
                </a:solidFill>
                <a:ea typeface="游ゴシック" panose="020B0400000000000000" pitchFamily="50" charset="-128"/>
              </a:rPr>
              <a:t>This program grants status of residence for six </a:t>
            </a:r>
            <a:r>
              <a:rPr lang="en-US" altLang="ja-JP" sz="1600" dirty="0" smtClean="0">
                <a:solidFill>
                  <a:prstClr val="black"/>
                </a:solidFill>
                <a:ea typeface="游ゴシック" panose="020B0400000000000000" pitchFamily="50" charset="-128"/>
              </a:rPr>
              <a:t>months </a:t>
            </a:r>
            <a:r>
              <a:rPr lang="en-US" altLang="ja-JP" sz="1600" dirty="0">
                <a:solidFill>
                  <a:prstClr val="black"/>
                </a:solidFill>
                <a:ea typeface="游ゴシック" panose="020B0400000000000000" pitchFamily="50" charset="-128"/>
              </a:rPr>
              <a:t>to</a:t>
            </a:r>
            <a:r>
              <a:rPr lang="en-US" altLang="ja-JP" sz="1600" dirty="0">
                <a:solidFill>
                  <a:prstClr val="black"/>
                </a:solidFill>
              </a:rPr>
              <a:t> people from abroad </a:t>
            </a:r>
            <a:r>
              <a:rPr lang="en-US" altLang="ja-JP" sz="1600" dirty="0"/>
              <a:t>who </a:t>
            </a:r>
            <a:r>
              <a:rPr lang="en-US" altLang="ja-JP" sz="1600" dirty="0" smtClean="0"/>
              <a:t>start a </a:t>
            </a:r>
            <a:r>
              <a:rPr lang="en-US" altLang="ja-JP" sz="1600" dirty="0"/>
              <a:t>business </a:t>
            </a:r>
            <a:r>
              <a:rPr lang="en-US" altLang="ja-JP" sz="1600" dirty="0">
                <a:solidFill>
                  <a:prstClr val="black"/>
                </a:solidFill>
              </a:rPr>
              <a:t>in City X.</a:t>
            </a:r>
            <a:endParaRPr lang="en-US" altLang="ja-JP" sz="1600" dirty="0">
              <a:solidFill>
                <a:prstClr val="black"/>
              </a:solidFill>
              <a:ea typeface="游ゴシック" panose="020B0400000000000000" pitchFamily="50" charset="-128"/>
            </a:endParaRPr>
          </a:p>
          <a:p>
            <a:pPr marL="285750" lvl="0" indent="-285750" defTabSz="457200">
              <a:buFont typeface="Wingdings" panose="05000000000000000000" pitchFamily="2" charset="2"/>
              <a:buChar char="l"/>
              <a:defRPr/>
            </a:pPr>
            <a:r>
              <a:rPr lang="en-US" altLang="ja-JP" sz="1600" dirty="0">
                <a:solidFill>
                  <a:prstClr val="black"/>
                </a:solidFill>
                <a:ea typeface="游ゴシック" panose="020B0400000000000000" pitchFamily="50" charset="-128"/>
              </a:rPr>
              <a:t>The scope of this program is </a:t>
            </a:r>
            <a:r>
              <a:rPr lang="en-US" altLang="ja-JP" sz="1600" dirty="0" smtClean="0">
                <a:solidFill>
                  <a:prstClr val="black"/>
                </a:solidFill>
                <a:ea typeface="游ゴシック" panose="020B0400000000000000" pitchFamily="50" charset="-128"/>
              </a:rPr>
              <a:t>included </a:t>
            </a:r>
            <a:r>
              <a:rPr lang="en-US" altLang="ja-JP" sz="1600" dirty="0">
                <a:solidFill>
                  <a:prstClr val="black"/>
                </a:solidFill>
                <a:ea typeface="游ゴシック" panose="020B0400000000000000" pitchFamily="50" charset="-128"/>
              </a:rPr>
              <a:t>but not limited to the </a:t>
            </a:r>
            <a:r>
              <a:rPr lang="en-US" altLang="ja-JP" sz="1600" dirty="0" smtClean="0">
                <a:solidFill>
                  <a:prstClr val="black"/>
                </a:solidFill>
                <a:ea typeface="游ゴシック" panose="020B0400000000000000" pitchFamily="50" charset="-128"/>
              </a:rPr>
              <a:t>following: </a:t>
            </a:r>
            <a:endParaRPr lang="en-US" altLang="ja-JP" sz="1600" dirty="0">
              <a:solidFill>
                <a:prstClr val="black"/>
              </a:solidFill>
              <a:ea typeface="游ゴシック" panose="020B0400000000000000" pitchFamily="50" charset="-128"/>
            </a:endParaRPr>
          </a:p>
          <a:p>
            <a:pPr marL="742950" lvl="1" indent="-285750" defTabSz="457200">
              <a:buFont typeface="Arial" panose="020B0604020202020204" pitchFamily="34" charset="0"/>
              <a:buChar char="•"/>
              <a:defRPr/>
            </a:pPr>
            <a:r>
              <a:rPr lang="en-US" altLang="ja-JP" sz="1600" dirty="0">
                <a:solidFill>
                  <a:prstClr val="black"/>
                </a:solidFill>
                <a:ea typeface="游ゴシック" panose="020B0400000000000000" pitchFamily="50" charset="-128"/>
              </a:rPr>
              <a:t>Sectors which </a:t>
            </a:r>
            <a:r>
              <a:rPr lang="en-US" altLang="ja-JP" sz="1600" dirty="0" smtClean="0">
                <a:solidFill>
                  <a:prstClr val="black"/>
                </a:solidFill>
                <a:ea typeface="游ゴシック" panose="020B0400000000000000" pitchFamily="50" charset="-128"/>
              </a:rPr>
              <a:t>require </a:t>
            </a:r>
            <a:r>
              <a:rPr lang="en-US" altLang="ja-JP" sz="1600" dirty="0">
                <a:solidFill>
                  <a:prstClr val="black"/>
                </a:solidFill>
                <a:ea typeface="游ゴシック" panose="020B0400000000000000" pitchFamily="50" charset="-128"/>
              </a:rPr>
              <a:t>creativity (e.g. semiconductor, robotics)</a:t>
            </a:r>
          </a:p>
          <a:p>
            <a:pPr marL="742950" lvl="1" indent="-285750" defTabSz="457200">
              <a:buFont typeface="Arial" panose="020B0604020202020204" pitchFamily="34" charset="0"/>
              <a:buChar char="•"/>
              <a:defRPr/>
            </a:pPr>
            <a:r>
              <a:rPr lang="en-US" altLang="ja-JP" sz="1600" dirty="0">
                <a:solidFill>
                  <a:prstClr val="black"/>
                </a:solidFill>
                <a:ea typeface="游ゴシック" panose="020B0400000000000000" pitchFamily="50" charset="-128"/>
              </a:rPr>
              <a:t>Sectors related to health, medical, and welfare (e.g. development of regenerative medicines and medical devices) </a:t>
            </a:r>
          </a:p>
          <a:p>
            <a:pPr marL="742950" lvl="1" indent="-285750" defTabSz="457200">
              <a:buFont typeface="Arial" panose="020B0604020202020204" pitchFamily="34" charset="0"/>
              <a:buChar char="•"/>
              <a:defRPr/>
            </a:pPr>
            <a:r>
              <a:rPr lang="en-US" altLang="ja-JP" sz="1600" dirty="0">
                <a:solidFill>
                  <a:prstClr val="black"/>
                </a:solidFill>
                <a:ea typeface="游ゴシック" panose="020B0400000000000000" pitchFamily="50" charset="-128"/>
              </a:rPr>
              <a:t>Sectors related to </a:t>
            </a:r>
            <a:r>
              <a:rPr lang="en-US" altLang="ja-JP" sz="1600" dirty="0" smtClean="0">
                <a:solidFill>
                  <a:prstClr val="black"/>
                </a:solidFill>
                <a:ea typeface="游ゴシック" panose="020B0400000000000000" pitchFamily="50" charset="-128"/>
              </a:rPr>
              <a:t>the environment </a:t>
            </a:r>
            <a:r>
              <a:rPr lang="en-US" altLang="ja-JP" sz="1600" dirty="0">
                <a:solidFill>
                  <a:prstClr val="black"/>
                </a:solidFill>
                <a:ea typeface="游ゴシック" panose="020B0400000000000000" pitchFamily="50" charset="-128"/>
              </a:rPr>
              <a:t>and energy (e.g. development of clean energy, next-generation storage battery, and GIS</a:t>
            </a:r>
            <a:r>
              <a:rPr lang="en-US" altLang="ja-JP" sz="1600" dirty="0" smtClean="0">
                <a:solidFill>
                  <a:prstClr val="black"/>
                </a:solidFill>
                <a:ea typeface="游ゴシック" panose="020B0400000000000000" pitchFamily="50" charset="-128"/>
              </a:rPr>
              <a:t>)</a:t>
            </a:r>
            <a:endParaRPr kumimoji="1" lang="en-US" altLang="ja-JP" dirty="0" smtClean="0">
              <a:ea typeface="Meiryo UI" panose="020B0604030504040204" pitchFamily="50" charset="-128"/>
              <a:cs typeface="Calibri Light" panose="020F0302020204030204" pitchFamily="34" charset="0"/>
            </a:endParaRPr>
          </a:p>
          <a:p>
            <a:endParaRPr kumimoji="1" lang="en-US" altLang="ja-JP" dirty="0">
              <a:ea typeface="Meiryo UI" panose="020B0604030504040204" pitchFamily="50" charset="-128"/>
              <a:cs typeface="Calibri Light" panose="020F0302020204030204" pitchFamily="34" charset="0"/>
            </a:endParaRPr>
          </a:p>
          <a:p>
            <a:endParaRPr lang="en-US" altLang="ja-JP" dirty="0" smtClean="0">
              <a:ea typeface="Meiryo UI" panose="020B0604030504040204" pitchFamily="50" charset="-128"/>
              <a:cs typeface="Calibri Light" panose="020F0302020204030204" pitchFamily="34" charset="0"/>
            </a:endParaRPr>
          </a:p>
          <a:p>
            <a:endParaRPr kumimoji="1" lang="en-US" altLang="ja-JP" dirty="0" smtClean="0">
              <a:ea typeface="Meiryo UI" panose="020B0604030504040204" pitchFamily="50" charset="-128"/>
              <a:cs typeface="Calibri Light" panose="020F0302020204030204" pitchFamily="34" charset="0"/>
            </a:endParaRPr>
          </a:p>
          <a:p>
            <a:endParaRPr kumimoji="1" lang="ja-JP" altLang="en-US" dirty="0" smtClean="0">
              <a:ea typeface="Meiryo UI" panose="020B0604030504040204" pitchFamily="50" charset="-128"/>
              <a:cs typeface="Calibri Light" panose="020F0302020204030204" pitchFamily="34" charset="0"/>
            </a:endParaRPr>
          </a:p>
        </p:txBody>
      </p:sp>
      <p:sp>
        <p:nvSpPr>
          <p:cNvPr id="11" name="テキスト ボックス 10"/>
          <p:cNvSpPr txBox="1"/>
          <p:nvPr/>
        </p:nvSpPr>
        <p:spPr>
          <a:xfrm>
            <a:off x="199579" y="5231522"/>
            <a:ext cx="9505949" cy="861774"/>
          </a:xfrm>
          <a:prstGeom prst="rect">
            <a:avLst/>
          </a:prstGeom>
          <a:noFill/>
          <a:ln>
            <a:solidFill>
              <a:schemeClr val="tx1"/>
            </a:solidFill>
          </a:ln>
        </p:spPr>
        <p:txBody>
          <a:bodyPr wrap="square" rtlCol="0">
            <a:spAutoFit/>
          </a:bodyPr>
          <a:lstStyle/>
          <a:p>
            <a:r>
              <a:rPr lang="en-US" altLang="ja-JP" b="1" dirty="0" smtClean="0">
                <a:ea typeface="Meiryo UI" panose="020B0604030504040204" pitchFamily="50" charset="-128"/>
                <a:cs typeface="Calibri Light" panose="020F0302020204030204" pitchFamily="34" charset="0"/>
              </a:rPr>
              <a:t>【Policy Effect】</a:t>
            </a:r>
          </a:p>
          <a:p>
            <a:pPr marL="285750" lvl="0" indent="-285750" algn="just" defTabSz="457200">
              <a:buFont typeface="Wingdings" panose="05000000000000000000" pitchFamily="2" charset="2"/>
              <a:buChar char="l"/>
              <a:defRPr/>
            </a:pPr>
            <a:r>
              <a:rPr lang="en-US" altLang="ja-JP" sz="1600" dirty="0" smtClean="0">
                <a:solidFill>
                  <a:prstClr val="black"/>
                </a:solidFill>
                <a:ea typeface="游ゴシック" panose="020B0400000000000000" pitchFamily="50" charset="-128"/>
              </a:rPr>
              <a:t>Possibility of innovative solutions to meet the SDGs may increase by facilitating the use of technologies and ideas brought by foreign entrepreneurs.</a:t>
            </a:r>
            <a:endParaRPr lang="en-US" altLang="ja-JP" sz="1600" dirty="0">
              <a:solidFill>
                <a:prstClr val="black"/>
              </a:solidFill>
              <a:ea typeface="游ゴシック" panose="020B0400000000000000" pitchFamily="50" charset="-128"/>
            </a:endParaRPr>
          </a:p>
        </p:txBody>
      </p:sp>
      <p:sp>
        <p:nvSpPr>
          <p:cNvPr id="10" name="大かっこ 9"/>
          <p:cNvSpPr/>
          <p:nvPr/>
        </p:nvSpPr>
        <p:spPr>
          <a:xfrm>
            <a:off x="344488" y="3684508"/>
            <a:ext cx="9289032" cy="1008113"/>
          </a:xfrm>
          <a:prstGeom prst="bracketPair">
            <a:avLst>
              <a:gd name="adj" fmla="val 1405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en-US" altLang="ja-JP" sz="1600" b="1" dirty="0" smtClean="0"/>
              <a:t>Application Example</a:t>
            </a:r>
          </a:p>
          <a:p>
            <a:pPr marL="285750" lvl="0" indent="-285750" algn="just" defTabSz="457200">
              <a:buFont typeface="Wingdings" panose="05000000000000000000" pitchFamily="2" charset="2"/>
              <a:buChar char="l"/>
              <a:defRPr/>
            </a:pPr>
            <a:r>
              <a:rPr lang="en-US" altLang="ja-JP" sz="1600" dirty="0">
                <a:solidFill>
                  <a:prstClr val="black"/>
                </a:solidFill>
                <a:ea typeface="游ゴシック" panose="020B0400000000000000" pitchFamily="50" charset="-128"/>
              </a:rPr>
              <a:t>Dr. A in Singapore established an office which develops and sells equipment to improve </a:t>
            </a:r>
            <a:r>
              <a:rPr lang="en-US" altLang="ja-JP" sz="1600" dirty="0" smtClean="0">
                <a:solidFill>
                  <a:prstClr val="black"/>
                </a:solidFill>
                <a:ea typeface="游ゴシック" panose="020B0400000000000000" pitchFamily="50" charset="-128"/>
              </a:rPr>
              <a:t>the quality </a:t>
            </a:r>
            <a:r>
              <a:rPr lang="en-US" altLang="ja-JP" sz="1600" dirty="0">
                <a:solidFill>
                  <a:prstClr val="black"/>
                </a:solidFill>
                <a:ea typeface="游ゴシック" panose="020B0400000000000000" pitchFamily="50" charset="-128"/>
              </a:rPr>
              <a:t>of sleep by utilizing this program.</a:t>
            </a:r>
          </a:p>
        </p:txBody>
      </p:sp>
    </p:spTree>
    <p:extLst>
      <p:ext uri="{BB962C8B-B14F-4D97-AF65-F5344CB8AC3E}">
        <p14:creationId xmlns:p14="http://schemas.microsoft.com/office/powerpoint/2010/main" val="2560751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p:cNvSpPr>
            <a:spLocks noGrp="1"/>
          </p:cNvSpPr>
          <p:nvPr>
            <p:ph type="title"/>
          </p:nvPr>
        </p:nvSpPr>
        <p:spPr/>
        <p:txBody>
          <a:bodyPr/>
          <a:lstStyle/>
          <a:p>
            <a:r>
              <a:rPr kumimoji="1" lang="en-US" altLang="ja-JP" dirty="0" smtClean="0"/>
              <a:t>Timeline for Publication</a:t>
            </a:r>
            <a:endParaRPr kumimoji="1" lang="ja-JP" altLang="en-US" dirty="0"/>
          </a:p>
        </p:txBody>
      </p:sp>
      <p:sp>
        <p:nvSpPr>
          <p:cNvPr id="8" name="テキスト プレースホルダー 7"/>
          <p:cNvSpPr>
            <a:spLocks noGrp="1"/>
          </p:cNvSpPr>
          <p:nvPr>
            <p:ph type="body" sz="quarter" idx="17"/>
          </p:nvPr>
        </p:nvSpPr>
        <p:spPr>
          <a:xfrm>
            <a:off x="200025" y="764704"/>
            <a:ext cx="9505950" cy="1449216"/>
          </a:xfrm>
        </p:spPr>
        <p:txBody>
          <a:bodyPr/>
          <a:lstStyle/>
          <a:p>
            <a:r>
              <a:rPr lang="en-US" altLang="ja-JP" b="1" dirty="0" smtClean="0"/>
              <a:t>End of March</a:t>
            </a:r>
            <a:r>
              <a:rPr lang="en-US" altLang="ja-JP" b="1" dirty="0"/>
              <a:t>	</a:t>
            </a:r>
            <a:r>
              <a:rPr lang="en-US" altLang="ja-JP" b="1" dirty="0" smtClean="0"/>
              <a:t> </a:t>
            </a:r>
            <a:r>
              <a:rPr lang="en-US" altLang="ja-JP" dirty="0" smtClean="0"/>
              <a:t>	Contributions </a:t>
            </a:r>
            <a:r>
              <a:rPr lang="en-US" altLang="ja-JP" dirty="0"/>
              <a:t>d</a:t>
            </a:r>
            <a:r>
              <a:rPr lang="en-US" altLang="ja-JP" dirty="0" smtClean="0"/>
              <a:t>ue for Initial Submission</a:t>
            </a:r>
          </a:p>
          <a:p>
            <a:r>
              <a:rPr lang="en-US" altLang="ja-JP" b="1" dirty="0" smtClean="0"/>
              <a:t>April 10</a:t>
            </a:r>
            <a:r>
              <a:rPr lang="en-US" altLang="ja-JP" b="1" baseline="30000" dirty="0" smtClean="0"/>
              <a:t>th</a:t>
            </a:r>
            <a:r>
              <a:rPr lang="en-US" altLang="ja-JP" b="1" dirty="0" smtClean="0"/>
              <a:t>-11</a:t>
            </a:r>
            <a:r>
              <a:rPr lang="en-US" altLang="ja-JP" b="1" baseline="30000" dirty="0" smtClean="0"/>
              <a:t>th</a:t>
            </a:r>
            <a:r>
              <a:rPr lang="en-US" altLang="ja-JP" dirty="0" smtClean="0"/>
              <a:t>		Discussion at TIWG2</a:t>
            </a:r>
          </a:p>
          <a:p>
            <a:r>
              <a:rPr kumimoji="1" lang="en-US" altLang="ja-JP" b="1" dirty="0" smtClean="0"/>
              <a:t>June 8</a:t>
            </a:r>
            <a:r>
              <a:rPr kumimoji="1" lang="en-US" altLang="ja-JP" b="1" baseline="30000" dirty="0" smtClean="0"/>
              <a:t>th</a:t>
            </a:r>
            <a:r>
              <a:rPr kumimoji="1" lang="en-US" altLang="ja-JP" b="1" dirty="0" smtClean="0"/>
              <a:t>-9</a:t>
            </a:r>
            <a:r>
              <a:rPr kumimoji="1" lang="en-US" altLang="ja-JP" b="1" baseline="30000" dirty="0" smtClean="0"/>
              <a:t>th</a:t>
            </a:r>
            <a:r>
              <a:rPr kumimoji="1" lang="en-US" altLang="ja-JP" dirty="0" smtClean="0"/>
              <a:t>		Publication at the Ministerial Meeting</a:t>
            </a:r>
          </a:p>
        </p:txBody>
      </p:sp>
      <p:sp>
        <p:nvSpPr>
          <p:cNvPr id="9" name="テキスト ボックス 8"/>
          <p:cNvSpPr txBox="1"/>
          <p:nvPr/>
        </p:nvSpPr>
        <p:spPr>
          <a:xfrm>
            <a:off x="222251" y="3784391"/>
            <a:ext cx="9683749" cy="2092881"/>
          </a:xfrm>
          <a:prstGeom prst="rect">
            <a:avLst/>
          </a:prstGeom>
          <a:noFill/>
        </p:spPr>
        <p:txBody>
          <a:bodyPr wrap="square" rtlCol="0">
            <a:spAutoFit/>
          </a:bodyPr>
          <a:lstStyle/>
          <a:p>
            <a:pPr>
              <a:spcBef>
                <a:spcPts val="600"/>
              </a:spcBef>
              <a:spcAft>
                <a:spcPts val="600"/>
              </a:spcAft>
            </a:pP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Contact for Submission</a:t>
            </a:r>
          </a:p>
          <a:p>
            <a:pPr>
              <a:spcBef>
                <a:spcPts val="600"/>
              </a:spcBef>
              <a:spcAft>
                <a:spcPts val="600"/>
              </a:spcAft>
            </a:pPr>
            <a:r>
              <a:rPr kumimoji="1" lang="en-US" altLang="ja-JP" dirty="0" err="1" smtClean="0">
                <a:latin typeface="メイリオ" panose="020B0604030504040204" pitchFamily="50" charset="-128"/>
                <a:ea typeface="メイリオ" panose="020B0604030504040204" pitchFamily="50" charset="-128"/>
                <a:cs typeface="メイリオ" panose="020B0604030504040204" pitchFamily="50" charset="-128"/>
              </a:rPr>
              <a:t>Mitsutoshi</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err="1" smtClean="0">
                <a:latin typeface="メイリオ" panose="020B0604030504040204" pitchFamily="50" charset="-128"/>
                <a:ea typeface="メイリオ" panose="020B0604030504040204" pitchFamily="50" charset="-128"/>
                <a:cs typeface="メイリオ" panose="020B0604030504040204" pitchFamily="50" charset="-128"/>
              </a:rPr>
              <a:t>Oriyama</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Trade Policy Bureau, METI (</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hlinkClick r:id="rId2"/>
              </a:rPr>
              <a:t>oriyama-mitsutoshi@meti.go.jp</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p>
          <a:p>
            <a:pPr>
              <a:spcBef>
                <a:spcPts val="600"/>
              </a:spcBef>
              <a:spcAft>
                <a:spcPts val="600"/>
              </a:spcAft>
            </a:pP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Naoki Kobayashi, Trade Policy Bureau, METI (</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hlinkClick r:id="rId3"/>
              </a:rPr>
              <a:t>kobayashi-naoki@meti.go.jp</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p>
          <a:p>
            <a:pPr>
              <a:spcBef>
                <a:spcPts val="600"/>
              </a:spcBef>
              <a:spcAft>
                <a:spcPts val="600"/>
              </a:spcAft>
            </a:pP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Daisuke </a:t>
            </a:r>
            <a:r>
              <a:rPr kumimoji="1" lang="en-US" altLang="ja-JP" dirty="0" err="1" smtClean="0">
                <a:latin typeface="メイリオ" panose="020B0604030504040204" pitchFamily="50" charset="-128"/>
                <a:ea typeface="メイリオ" panose="020B0604030504040204" pitchFamily="50" charset="-128"/>
                <a:cs typeface="メイリオ" panose="020B0604030504040204" pitchFamily="50" charset="-128"/>
              </a:rPr>
              <a:t>Shamoto</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Trade Policy Bureau, METI (</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hlinkClick r:id="rId4"/>
              </a:rPr>
              <a:t>shamoto-daisuke@meti.go.jp</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p>
          <a:p>
            <a:pPr>
              <a:spcBef>
                <a:spcPts val="600"/>
              </a:spcBef>
              <a:spcAft>
                <a:spcPts val="600"/>
              </a:spcAft>
            </a:pP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205790" y="2421784"/>
            <a:ext cx="9716670" cy="1277273"/>
          </a:xfrm>
          <a:prstGeom prst="rect">
            <a:avLst/>
          </a:prstGeom>
          <a:noFill/>
        </p:spPr>
        <p:txBody>
          <a:bodyPr wrap="square" rtlCol="0">
            <a:spAutoFit/>
          </a:bodyPr>
          <a:lstStyle/>
          <a:p>
            <a:pPr>
              <a:spcBef>
                <a:spcPts val="600"/>
              </a:spcBef>
              <a:spcAft>
                <a:spcPts val="600"/>
              </a:spcAft>
            </a:pPr>
            <a:r>
              <a:rPr lang="en-US" altLang="ja-JP" b="1" dirty="0" smtClean="0">
                <a:latin typeface="Meiryo UI" panose="020B0604030504040204" pitchFamily="50" charset="-128"/>
                <a:ea typeface="Meiryo UI" panose="020B0604030504040204" pitchFamily="50" charset="-128"/>
                <a:cs typeface="メイリオ" panose="020B0604030504040204" pitchFamily="50" charset="-128"/>
              </a:rPr>
              <a:t>Note:</a:t>
            </a:r>
            <a:endParaRPr kumimoji="1" lang="en-US" altLang="ja-JP" b="1" dirty="0" smtClean="0">
              <a:latin typeface="Meiryo UI" panose="020B0604030504040204" pitchFamily="50" charset="-128"/>
              <a:ea typeface="Meiryo UI" panose="020B0604030504040204" pitchFamily="50" charset="-128"/>
              <a:cs typeface="メイリオ" panose="020B0604030504040204" pitchFamily="50" charset="-128"/>
            </a:endParaRPr>
          </a:p>
          <a:p>
            <a:r>
              <a:rPr lang="en-US" altLang="ja-JP" dirty="0" smtClean="0">
                <a:latin typeface="Meiryo UI" panose="020B0604030504040204" pitchFamily="50" charset="-128"/>
                <a:ea typeface="Meiryo UI" panose="020B0604030504040204" pitchFamily="50" charset="-128"/>
              </a:rPr>
              <a:t>Although the names of projects and companies included in this document are made anonymous, the final publication is expected to be made public with the real names of projects and policies </a:t>
            </a:r>
            <a:r>
              <a:rPr lang="en-US" altLang="ja-JP" smtClean="0">
                <a:latin typeface="Meiryo UI" panose="020B0604030504040204" pitchFamily="50" charset="-128"/>
                <a:ea typeface="Meiryo UI" panose="020B0604030504040204" pitchFamily="50" charset="-128"/>
              </a:rPr>
              <a:t>in non-anonymous form.</a:t>
            </a:r>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04676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79E145B6-72D5-45AA-ABFC-B6AA7BD9A229}" vid="{975253B2-EEA5-4865-B18B-748E13490A9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1031</TotalTime>
  <Words>857</Words>
  <Application>Microsoft Office PowerPoint</Application>
  <PresentationFormat>A4 Kağıt (210x297 mm)</PresentationFormat>
  <Paragraphs>125</Paragraphs>
  <Slides>8</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8</vt:i4>
      </vt:variant>
    </vt:vector>
  </HeadingPairs>
  <TitlesOfParts>
    <vt:vector size="17" baseType="lpstr">
      <vt:lpstr>ＭＳ Ｐゴシック</vt:lpstr>
      <vt:lpstr>游ゴシック</vt:lpstr>
      <vt:lpstr>Arial</vt:lpstr>
      <vt:lpstr>Calibri</vt:lpstr>
      <vt:lpstr>Calibri Light</vt:lpstr>
      <vt:lpstr>メイリオ</vt:lpstr>
      <vt:lpstr>Meiryo UI</vt:lpstr>
      <vt:lpstr>Wingdings</vt:lpstr>
      <vt:lpstr>【機○・記載例なし】</vt:lpstr>
      <vt:lpstr>Member’s name(Business Projects (1))</vt:lpstr>
      <vt:lpstr>JAPAN(Business Projects (1))</vt:lpstr>
      <vt:lpstr>JAPAN(Business Projects (2))</vt:lpstr>
      <vt:lpstr>JAPAN(Business Projects (3))</vt:lpstr>
      <vt:lpstr>Member’s name(Policies (1) )</vt:lpstr>
      <vt:lpstr>JAPAN(Policies (1))</vt:lpstr>
      <vt:lpstr>JAPAN(Policies (2))</vt:lpstr>
      <vt:lpstr>Timeline for Publication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Good Practices on Business and Policies for Sustainable and Inclusive Growth</dc:title>
  <dc:creator>Windows ユーザー</dc:creator>
  <cp:lastModifiedBy>Nur Çağrı KARABAĞ</cp:lastModifiedBy>
  <cp:revision>120</cp:revision>
  <cp:lastPrinted>2019-01-25T10:46:52Z</cp:lastPrinted>
  <dcterms:created xsi:type="dcterms:W3CDTF">2018-12-26T08:39:41Z</dcterms:created>
  <dcterms:modified xsi:type="dcterms:W3CDTF">2019-03-15T13:03:42Z</dcterms:modified>
</cp:coreProperties>
</file>